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42"/>
  </p:notesMasterIdLst>
  <p:handoutMasterIdLst>
    <p:handoutMasterId r:id="rId43"/>
  </p:handoutMasterIdLst>
  <p:sldIdLst>
    <p:sldId id="394" r:id="rId3"/>
    <p:sldId id="473" r:id="rId4"/>
    <p:sldId id="474" r:id="rId5"/>
    <p:sldId id="475" r:id="rId6"/>
    <p:sldId id="476" r:id="rId7"/>
    <p:sldId id="477" r:id="rId8"/>
    <p:sldId id="478" r:id="rId9"/>
    <p:sldId id="479" r:id="rId10"/>
    <p:sldId id="480" r:id="rId11"/>
    <p:sldId id="481" r:id="rId12"/>
    <p:sldId id="482" r:id="rId13"/>
    <p:sldId id="483" r:id="rId14"/>
    <p:sldId id="484" r:id="rId15"/>
    <p:sldId id="485" r:id="rId16"/>
    <p:sldId id="486" r:id="rId17"/>
    <p:sldId id="487" r:id="rId18"/>
    <p:sldId id="488" r:id="rId19"/>
    <p:sldId id="489" r:id="rId20"/>
    <p:sldId id="490" r:id="rId21"/>
    <p:sldId id="491" r:id="rId22"/>
    <p:sldId id="492" r:id="rId23"/>
    <p:sldId id="493" r:id="rId24"/>
    <p:sldId id="494" r:id="rId25"/>
    <p:sldId id="495" r:id="rId26"/>
    <p:sldId id="496" r:id="rId27"/>
    <p:sldId id="497" r:id="rId28"/>
    <p:sldId id="510" r:id="rId29"/>
    <p:sldId id="498" r:id="rId30"/>
    <p:sldId id="499" r:id="rId31"/>
    <p:sldId id="500" r:id="rId32"/>
    <p:sldId id="501" r:id="rId33"/>
    <p:sldId id="502" r:id="rId34"/>
    <p:sldId id="503" r:id="rId35"/>
    <p:sldId id="504" r:id="rId36"/>
    <p:sldId id="505" r:id="rId37"/>
    <p:sldId id="506" r:id="rId38"/>
    <p:sldId id="507" r:id="rId39"/>
    <p:sldId id="508" r:id="rId40"/>
    <p:sldId id="509" r:id="rId41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816D"/>
    <a:srgbClr val="663606"/>
    <a:srgbClr val="FB81B6"/>
    <a:srgbClr val="F9F0AB"/>
    <a:srgbClr val="F9E6AB"/>
    <a:srgbClr val="F9FAAB"/>
    <a:srgbClr val="767691"/>
    <a:srgbClr val="7676AA"/>
    <a:srgbClr val="603A14"/>
    <a:srgbClr val="E85C0E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294" autoAdjust="0"/>
    <p:restoredTop sz="94660" autoAdjust="0"/>
  </p:normalViewPr>
  <p:slideViewPr>
    <p:cSldViewPr>
      <p:cViewPr varScale="1">
        <p:scale>
          <a:sx n="88" d="100"/>
          <a:sy n="88" d="100"/>
        </p:scale>
        <p:origin x="324" y="96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7/13/2015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7/13/2015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>
                <a:solidFill>
                  <a:prstClr val="black"/>
                </a:solidFill>
              </a:rPr>
              <a:t>© Software University Foundation – </a:t>
            </a:r>
            <a:r>
              <a:rPr lang="en-US" u="sng" dirty="0" smtClean="0">
                <a:solidFill>
                  <a:prstClr val="black"/>
                </a:solidFill>
                <a:hlinkClick r:id="rId3"/>
              </a:rPr>
              <a:t>http://softuni.org</a:t>
            </a:r>
            <a:endParaRPr lang="en-US" dirty="0" smtClean="0">
              <a:solidFill>
                <a:prstClr val="black"/>
              </a:solidFill>
            </a:endParaRPr>
          </a:p>
          <a:p>
            <a:r>
              <a:rPr lang="en-US" dirty="0" smtClean="0">
                <a:solidFill>
                  <a:prstClr val="black"/>
                </a:solidFill>
              </a:rPr>
              <a:t>This work is licensed under the </a:t>
            </a:r>
            <a:r>
              <a:rPr lang="en-US" u="sng" noProof="1" smtClean="0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noProof="1" smtClean="0">
                <a:solidFill>
                  <a:prstClr val="black"/>
                </a:solidFill>
              </a:rPr>
              <a:t> </a:t>
            </a:r>
            <a:r>
              <a:rPr lang="en-US" dirty="0" smtClean="0">
                <a:solidFill>
                  <a:prstClr val="black"/>
                </a:solidFill>
              </a:rPr>
              <a:t>license.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38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27749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>
                <a:solidFill>
                  <a:prstClr val="black"/>
                </a:solidFill>
              </a:rPr>
              <a:t>© Software University Foundation – </a:t>
            </a:r>
            <a:r>
              <a:rPr lang="en-US" u="sng" dirty="0" smtClean="0">
                <a:solidFill>
                  <a:prstClr val="black"/>
                </a:solidFill>
                <a:hlinkClick r:id="rId3"/>
              </a:rPr>
              <a:t>http://softuni.org</a:t>
            </a:r>
            <a:endParaRPr lang="en-US" dirty="0" smtClean="0">
              <a:solidFill>
                <a:prstClr val="black"/>
              </a:solidFill>
            </a:endParaRPr>
          </a:p>
          <a:p>
            <a:r>
              <a:rPr lang="en-US" dirty="0" smtClean="0">
                <a:solidFill>
                  <a:prstClr val="black"/>
                </a:solidFill>
              </a:rPr>
              <a:t>This work is licensed under the </a:t>
            </a:r>
            <a:r>
              <a:rPr lang="en-US" u="sng" noProof="1" smtClean="0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noProof="1" smtClean="0">
                <a:solidFill>
                  <a:prstClr val="black"/>
                </a:solidFill>
              </a:rPr>
              <a:t> </a:t>
            </a:r>
            <a:r>
              <a:rPr lang="en-US" dirty="0" smtClean="0">
                <a:solidFill>
                  <a:prstClr val="black"/>
                </a:solidFill>
              </a:rPr>
              <a:t>license.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39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61227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00681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Comment does not add anything</a:t>
            </a:r>
            <a:r>
              <a:rPr lang="en-US" baseline="0" dirty="0" smtClean="0"/>
              <a:t> to the code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21777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Comment does not add anything</a:t>
            </a:r>
            <a:r>
              <a:rPr lang="en-US" baseline="0" dirty="0" smtClean="0"/>
              <a:t> to the code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53746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3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04608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3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84245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3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7987766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33786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>
                <a:solidFill>
                  <a:prstClr val="black"/>
                </a:solidFill>
              </a:rPr>
              <a:t>© Software University Foundation – </a:t>
            </a:r>
            <a:r>
              <a:rPr lang="en-US" u="sng" dirty="0" smtClean="0">
                <a:solidFill>
                  <a:prstClr val="black"/>
                </a:solidFill>
                <a:hlinkClick r:id="rId3"/>
              </a:rPr>
              <a:t>http://softuni.org</a:t>
            </a:r>
            <a:endParaRPr lang="en-US" dirty="0" smtClean="0">
              <a:solidFill>
                <a:prstClr val="black"/>
              </a:solidFill>
            </a:endParaRPr>
          </a:p>
          <a:p>
            <a:r>
              <a:rPr lang="en-US" dirty="0" smtClean="0">
                <a:solidFill>
                  <a:prstClr val="black"/>
                </a:solidFill>
              </a:rPr>
              <a:t>This work is licensed under the </a:t>
            </a:r>
            <a:r>
              <a:rPr lang="en-US" u="sng" noProof="1" smtClean="0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noProof="1" smtClean="0">
                <a:solidFill>
                  <a:prstClr val="black"/>
                </a:solidFill>
              </a:rPr>
              <a:t> </a:t>
            </a:r>
            <a:r>
              <a:rPr lang="en-US" dirty="0" smtClean="0">
                <a:solidFill>
                  <a:prstClr val="black"/>
                </a:solidFill>
              </a:rPr>
              <a:t>license.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37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04234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90D911-83BB-42CC-8AFC-D48971E1F1AD}" type="datetime1">
              <a:rPr lang="en-US" smtClean="0"/>
              <a:t>7/13/2015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603A14"/>
                </a:solidFill>
              </a:rPr>
              <a:t>?</a:t>
            </a:r>
            <a:endParaRPr lang="en-US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 smtClean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50725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0F45A8-6B72-4351-9373-B56B42FEC9F1}" type="datetime1">
              <a:rPr lang="en-US" smtClean="0"/>
              <a:t>7/13/2015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68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hyperlink" Target="http://softuni.b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jpeg"/><Relationship Id="rId5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://msdn.microsoft.com/en-us/library/5ast78ax.aspx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woodruff.us/shfbdocs/" TargetMode="External"/><Relationship Id="rId2" Type="http://schemas.openxmlformats.org/officeDocument/2006/relationships/hyperlink" Target="https://github.com/EWSoftware/SHFB/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btech.com/" TargetMode="External"/><Relationship Id="rId13" Type="http://schemas.openxmlformats.org/officeDocument/2006/relationships/image" Target="../media/image29.png"/><Relationship Id="rId18" Type="http://schemas.openxmlformats.org/officeDocument/2006/relationships/hyperlink" Target="http://www.luxoft.com/bulgaria/" TargetMode="External"/><Relationship Id="rId3" Type="http://schemas.openxmlformats.org/officeDocument/2006/relationships/hyperlink" Target="http://softuni.org/courses/high-quality-code" TargetMode="External"/><Relationship Id="rId21" Type="http://schemas.openxmlformats.org/officeDocument/2006/relationships/image" Target="../media/image33.png"/><Relationship Id="rId7" Type="http://schemas.openxmlformats.org/officeDocument/2006/relationships/image" Target="../media/image26.png"/><Relationship Id="rId12" Type="http://schemas.openxmlformats.org/officeDocument/2006/relationships/hyperlink" Target="http://smartit.bg/" TargetMode="External"/><Relationship Id="rId17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6" Type="http://schemas.openxmlformats.org/officeDocument/2006/relationships/hyperlink" Target="http://www.superhosting.bg/" TargetMode="External"/><Relationship Id="rId20" Type="http://schemas.openxmlformats.org/officeDocument/2006/relationships/hyperlink" Target="http://www.indeavr.com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xs-software.com/" TargetMode="External"/><Relationship Id="rId11" Type="http://schemas.openxmlformats.org/officeDocument/2006/relationships/image" Target="../media/image28.png"/><Relationship Id="rId5" Type="http://schemas.openxmlformats.org/officeDocument/2006/relationships/image" Target="../media/image25.jpeg"/><Relationship Id="rId15" Type="http://schemas.openxmlformats.org/officeDocument/2006/relationships/image" Target="../media/image30.png"/><Relationship Id="rId10" Type="http://schemas.openxmlformats.org/officeDocument/2006/relationships/hyperlink" Target="http://komfo.com/" TargetMode="External"/><Relationship Id="rId19" Type="http://schemas.openxmlformats.org/officeDocument/2006/relationships/image" Target="../media/image32.png"/><Relationship Id="rId4" Type="http://schemas.openxmlformats.org/officeDocument/2006/relationships/hyperlink" Target="http://www.vivacom.bg/" TargetMode="External"/><Relationship Id="rId9" Type="http://schemas.openxmlformats.org/officeDocument/2006/relationships/image" Target="../media/image27.png"/><Relationship Id="rId14" Type="http://schemas.openxmlformats.org/officeDocument/2006/relationships/hyperlink" Target="http://www.softwaregroup-bg.com/" TargetMode="Externa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hyperlink" Target="http://creativecommons.org/licenses/by-nc-sa/3.0/deed.en_US" TargetMode="External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hyperlink" Target="https://telerikacademy.com/Courses/Courses/Details/81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reativecommons.org/licenses/by-sa/4.0/" TargetMode="External"/><Relationship Id="rId5" Type="http://schemas.openxmlformats.org/officeDocument/2006/relationships/hyperlink" Target="http://www.introprogramming.info/english-intro-csharp-book/" TargetMode="External"/><Relationship Id="rId4" Type="http://schemas.openxmlformats.org/officeDocument/2006/relationships/image" Target="../media/image34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38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3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36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Relationship Id="rId14" Type="http://schemas.openxmlformats.org/officeDocument/2006/relationships/image" Target="../media/image3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1979612" y="762000"/>
            <a:ext cx="9372601" cy="1171552"/>
          </a:xfrm>
        </p:spPr>
        <p:txBody>
          <a:bodyPr>
            <a:normAutofit/>
          </a:bodyPr>
          <a:lstStyle/>
          <a:p>
            <a:r>
              <a:rPr lang="en-US" sz="4800" dirty="0"/>
              <a:t>Code </a:t>
            </a:r>
            <a:r>
              <a:rPr lang="en-US" sz="4800" dirty="0" smtClean="0"/>
              <a:t>Documentation and Comments</a:t>
            </a:r>
            <a:endParaRPr lang="en-US" sz="4800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579813" y="2133600"/>
            <a:ext cx="7777696" cy="1260823"/>
          </a:xfrm>
        </p:spPr>
        <p:txBody>
          <a:bodyPr>
            <a:noAutofit/>
          </a:bodyPr>
          <a:lstStyle/>
          <a:p>
            <a:r>
              <a:rPr lang="en-US" sz="3600" dirty="0" smtClean="0"/>
              <a:t>Comments in the Program and</a:t>
            </a:r>
            <a:br>
              <a:rPr lang="en-US" sz="3600" dirty="0" smtClean="0"/>
            </a:br>
            <a:r>
              <a:rPr lang="en-US" sz="3600" dirty="0" smtClean="0"/>
              <a:t>Self-Documenting Code</a:t>
            </a:r>
          </a:p>
          <a:p>
            <a:endParaRPr lang="en-US" sz="3600" dirty="0"/>
          </a:p>
        </p:txBody>
      </p:sp>
      <p:pic>
        <p:nvPicPr>
          <p:cNvPr id="102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29726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887144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5" name="Picture 2" descr="http://www.vuidesign.net/wp-content/images/documentation.jpg"/>
          <p:cNvPicPr>
            <a:picLocks noChangeAspect="1" noChangeArrowheads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940234" y="3658194"/>
            <a:ext cx="4410391" cy="2420681"/>
          </a:xfrm>
          <a:prstGeom prst="roundRect">
            <a:avLst>
              <a:gd name="adj" fmla="val 332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343400"/>
            <a:ext cx="3187613" cy="525135"/>
          </a:xfrm>
        </p:spPr>
        <p:txBody>
          <a:bodyPr/>
          <a:lstStyle/>
          <a:p>
            <a:r>
              <a:rPr lang="en-US" dirty="0" smtClean="0"/>
              <a:t>SoftUni Team</a:t>
            </a:r>
            <a:endParaRPr lang="en-US" dirty="0"/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4813299"/>
            <a:ext cx="3187614" cy="444343"/>
          </a:xfrm>
        </p:spPr>
        <p:txBody>
          <a:bodyPr/>
          <a:lstStyle/>
          <a:p>
            <a:r>
              <a:rPr lang="en-US" dirty="0"/>
              <a:t>Technical </a:t>
            </a:r>
            <a:r>
              <a:rPr lang="en-US" dirty="0" smtClean="0"/>
              <a:t>Trainers</a:t>
            </a:r>
            <a:endParaRPr lang="en-US" dirty="0"/>
          </a:p>
        </p:txBody>
      </p:sp>
      <p:sp>
        <p:nvSpPr>
          <p:cNvPr id="20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257800"/>
            <a:ext cx="3187613" cy="363552"/>
          </a:xfrm>
        </p:spPr>
        <p:txBody>
          <a:bodyPr/>
          <a:lstStyle/>
          <a:p>
            <a:r>
              <a:rPr lang="en-US" dirty="0"/>
              <a:t>Software </a:t>
            </a:r>
            <a:r>
              <a:rPr lang="en-US" dirty="0" smtClean="0"/>
              <a:t>University</a:t>
            </a:r>
            <a:endParaRPr lang="en-US" dirty="0"/>
          </a:p>
        </p:txBody>
      </p:sp>
      <p:sp>
        <p:nvSpPr>
          <p:cNvPr id="21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598962"/>
            <a:ext cx="3187613" cy="331235"/>
          </a:xfrm>
        </p:spPr>
        <p:txBody>
          <a:bodyPr/>
          <a:lstStyle/>
          <a:p>
            <a:r>
              <a:rPr lang="en-US" dirty="0">
                <a:hlinkClick r:id="rId7"/>
              </a:rPr>
              <a:t>http://</a:t>
            </a:r>
            <a:r>
              <a:rPr lang="en-US" dirty="0" smtClean="0">
                <a:hlinkClick r:id="rId7"/>
              </a:rPr>
              <a:t>softuni.bg</a:t>
            </a:r>
            <a:endParaRPr lang="en-US" dirty="0"/>
          </a:p>
        </p:txBody>
      </p:sp>
      <p:pic>
        <p:nvPicPr>
          <p:cNvPr id="12" name="Picture 11" descr="http://softuni.bg" title="SoftUni Code Wizard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503612" y="3830714"/>
            <a:ext cx="2133598" cy="2341486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 rot="576164">
            <a:off x="4853112" y="3668143"/>
            <a:ext cx="1869422" cy="7229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85000"/>
              </a:lnSpc>
            </a:pPr>
            <a:r>
              <a:rPr lang="en-US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High-Quality</a:t>
            </a:r>
            <a:br>
              <a:rPr lang="en-US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</a:br>
            <a:r>
              <a:rPr lang="en-US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Code</a:t>
            </a:r>
            <a:endParaRPr lang="en-US" b="1" spc="50" dirty="0">
              <a:ln w="9525" cmpd="sng">
                <a:solidFill>
                  <a:srgbClr val="FFA72A"/>
                </a:solidFill>
                <a:prstDash val="solid"/>
              </a:ln>
              <a:solidFill>
                <a:srgbClr val="FFF0D9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Bad Programming Style – Example</a:t>
            </a:r>
            <a:endParaRPr lang="en-US" sz="3600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11015" y="990601"/>
            <a:ext cx="10766795" cy="563231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(i = 1; i &lt;= num; i++)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meetsCriteria[i] = true;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(i = 2; i &lt;= num / 2; i++)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j = i + i;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while </a:t>
            </a:r>
            <a:r>
              <a:rPr lang="en-US" sz="18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(j &lt;= num)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  <a:endParaRPr lang="en-US" sz="1800" b="1" noProof="1">
              <a:solidFill>
                <a:srgbClr val="FB816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meetsCriteria[j] = false;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j = j + i</a:t>
            </a:r>
            <a:r>
              <a:rPr lang="en-US" sz="18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endParaRPr lang="en-US" sz="1800" b="1" noProof="1">
              <a:solidFill>
                <a:srgbClr val="FB816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1800" b="1" noProof="1">
              <a:solidFill>
                <a:srgbClr val="FB816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(i = 1; i &lt;= num; i++)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if (meetsCriteria[i])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Console.WriteLine(i + " meets criteria.");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5636248" y="2541968"/>
            <a:ext cx="4235749" cy="896699"/>
          </a:xfrm>
          <a:prstGeom prst="wedgeRoundRectCallout">
            <a:avLst>
              <a:gd name="adj1" fmla="val -63693"/>
              <a:gd name="adj2" fmla="val 31127"/>
              <a:gd name="adj3" fmla="val 16667"/>
            </a:avLst>
          </a:prstGeom>
          <a:solidFill>
            <a:srgbClr val="663606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28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Uninformative variable names. Crude layout</a:t>
            </a:r>
          </a:p>
        </p:txBody>
      </p:sp>
      <p:pic>
        <p:nvPicPr>
          <p:cNvPr id="6" name="Picture 5" descr="approve, block, cancel, delete, reject icon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71997" y="1143000"/>
            <a:ext cx="1333637" cy="1295400"/>
          </a:xfrm>
          <a:prstGeom prst="rect">
            <a:avLst/>
          </a:prstGeom>
          <a:noFill/>
          <a:effectLst>
            <a:outerShdw blurRad="101600" sx="102000" sy="102000" algn="ctr" rotWithShape="0">
              <a:srgbClr val="FF3300">
                <a:alpha val="69804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2895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Good Programming Style – Example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07868" y="1229294"/>
            <a:ext cx="11173090" cy="516141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(primeCandidate = 1; primeCandidate &lt;= num; primeCandidate++)</a:t>
            </a: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7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isPrime[primeCandidate] = true;</a:t>
            </a:r>
          </a:p>
          <a:p>
            <a:pPr eaLnBrk="0" hangingPunct="0">
              <a:lnSpc>
                <a:spcPct val="7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1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(int factor = 2; factor &lt; (num / 2); factor++)</a:t>
            </a: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7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int factorableNumber = factor + factor;</a:t>
            </a: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while (factorableNumber &lt;= num)</a:t>
            </a: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 eaLnBrk="0" hangingPunct="0">
              <a:lnSpc>
                <a:spcPct val="7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isPrime[factorableNumber] = false;</a:t>
            </a: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factorableNumber = factorableNumber + factor;</a:t>
            </a:r>
          </a:p>
          <a:p>
            <a:pPr eaLnBrk="0" hangingPunct="0">
              <a:lnSpc>
                <a:spcPct val="7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eaLnBrk="0" hangingPunct="0">
              <a:lnSpc>
                <a:spcPct val="7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1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(primeCandidate = 1; primeCandidate &lt;= num; primeCandidate++)</a:t>
            </a: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7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if (isPrime[primeCandidate])</a:t>
            </a: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 eaLnBrk="0" hangingPunct="0">
              <a:lnSpc>
                <a:spcPct val="7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Console.WriteLine(primeCandidate + " is prime.");</a:t>
            </a:r>
          </a:p>
          <a:p>
            <a:pPr eaLnBrk="0" hangingPunct="0">
              <a:lnSpc>
                <a:spcPct val="7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eaLnBrk="0" hangingPunct="0">
              <a:lnSpc>
                <a:spcPct val="7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6" name="Picture 2" descr="haken, installed, ok, package, richtig, right, tick, updated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28212" y="1349829"/>
            <a:ext cx="1552622" cy="1469572"/>
          </a:xfrm>
          <a:prstGeom prst="rect">
            <a:avLst/>
          </a:prstGeom>
          <a:noFill/>
          <a:effectLst>
            <a:outerShdw blurRad="101600" sx="102000" sy="102000" algn="ctr" rotWithShape="0">
              <a:schemeClr val="tx2">
                <a:lumMod val="60000"/>
                <a:lumOff val="40000"/>
                <a:alpha val="7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3020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Code that relies on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good programming style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To carry major part of the information intended for the documentation</a:t>
            </a:r>
          </a:p>
          <a:p>
            <a:pPr>
              <a:lnSpc>
                <a:spcPct val="100000"/>
              </a:lnSpc>
            </a:pPr>
            <a:r>
              <a:rPr lang="en-US" dirty="0"/>
              <a:t>F</a:t>
            </a:r>
            <a:r>
              <a:rPr lang="en-US" dirty="0" smtClean="0"/>
              <a:t>undamental principles of self-documenting code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Self-Documenting Code</a:t>
            </a:r>
            <a:endParaRPr lang="en-US" dirty="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711015" y="3615904"/>
            <a:ext cx="10665222" cy="64342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108000" rIns="144000" bIns="72000">
            <a:spAutoFit/>
          </a:bodyPr>
          <a:lstStyle/>
          <a:p>
            <a:pPr eaLnBrk="0" hangingPunct="0">
              <a:lnSpc>
                <a:spcPts val="36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The best documentation is the code itself. 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711015" y="5681249"/>
            <a:ext cx="10665222" cy="64342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108000" rIns="144000" bIns="72000">
            <a:spAutoFit/>
          </a:bodyPr>
          <a:lstStyle/>
          <a:p>
            <a:pPr eaLnBrk="0" hangingPunct="0">
              <a:lnSpc>
                <a:spcPts val="36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Do not document bad code, rewrite it!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711015" y="4415816"/>
            <a:ext cx="10665222" cy="110508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108000" rIns="144000" bIns="72000">
            <a:spAutoFit/>
          </a:bodyPr>
          <a:lstStyle/>
          <a:p>
            <a:pPr eaLnBrk="0" hangingPunct="0">
              <a:lnSpc>
                <a:spcPts val="36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Make the code self-explainable and self-documenting, easy to read and understand.</a:t>
            </a: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60798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Classes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Does the class’s interface present a consistent abstraction?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Does the class’s interface make obvious how the class </a:t>
            </a:r>
            <a:br>
              <a:rPr lang="en-US" dirty="0" smtClean="0"/>
            </a:br>
            <a:r>
              <a:rPr lang="en-US" dirty="0" smtClean="0"/>
              <a:t>should be used?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Is the class well named? Does its name describe its purpose?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Can you treat the class as a black box?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Do you reuse code (instead of repeating)?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Self-Documenting Code Checklist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9840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Methods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Does each method name describe exactly what the method does?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Does each method perform one well-defined task with minimal dependencies?</a:t>
            </a: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Data Names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Are type names descriptive enough to help document data declarations?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Are variables used for a single purpose? Is this purpose</a:t>
            </a:r>
            <a:br>
              <a:rPr lang="en-US" dirty="0" smtClean="0"/>
            </a:br>
            <a:r>
              <a:rPr lang="en-US" dirty="0" smtClean="0"/>
              <a:t>well-defined?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Self-Documenting Code Checklist (2)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8867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2" y="1143000"/>
            <a:ext cx="11804822" cy="557035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Data Names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Do naming conventions distinguish among type names, enumerated types,  named constants, local variables, class variables, and global variables?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Other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Are data types simple so that they minimize complexity? 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Are related statements grouped together?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Self-Documenting Code Checklist (3)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0036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1" name="Picture 1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3730863" y="965226"/>
            <a:ext cx="4725750" cy="264154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441" y="4213448"/>
            <a:ext cx="10969943" cy="739552"/>
          </a:xfrm>
        </p:spPr>
        <p:txBody>
          <a:bodyPr/>
          <a:lstStyle/>
          <a:p>
            <a:pPr>
              <a:lnSpc>
                <a:spcPts val="5200"/>
              </a:lnSpc>
            </a:pPr>
            <a:r>
              <a:rPr lang="en-US" dirty="0" smtClean="0"/>
              <a:t>To Comment or Not to Comment?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29898" y="5105400"/>
            <a:ext cx="8329030" cy="1365365"/>
          </a:xfrm>
        </p:spPr>
        <p:txBody>
          <a:bodyPr/>
          <a:lstStyle/>
          <a:p>
            <a:r>
              <a:rPr lang="en-US" dirty="0"/>
              <a:t>"Everything the </a:t>
            </a:r>
            <a:r>
              <a:rPr lang="en-US" dirty="0" smtClean="0"/>
              <a:t>Compiler</a:t>
            </a:r>
            <a:br>
              <a:rPr lang="en-US" dirty="0" smtClean="0"/>
            </a:br>
            <a:r>
              <a:rPr lang="en-US" dirty="0" smtClean="0"/>
              <a:t>Needs to Know is </a:t>
            </a:r>
            <a:r>
              <a:rPr lang="en-US" dirty="0"/>
              <a:t>in the </a:t>
            </a:r>
            <a:r>
              <a:rPr lang="en-US" dirty="0" smtClean="0"/>
              <a:t>Code!"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2748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Effective comments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do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not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repeat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the code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They explain it at a higher level and reveal non-obvious details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The best software documentation is the source code itself – keep it clean and readable!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Self-documenting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code </a:t>
            </a:r>
            <a:r>
              <a:rPr lang="en-US" dirty="0" smtClean="0"/>
              <a:t>is self-explainable and does not need comments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Simple design, small well-named methods, strong cohesion and loose coupling, simple logic, good variable names, good formatting, … 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Effective Comments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8635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Misleading comments</a:t>
            </a:r>
          </a:p>
          <a:p>
            <a:pPr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Effective Comments – Mistakes</a:t>
            </a:r>
            <a:endParaRPr lang="en-US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09441" y="2093416"/>
            <a:ext cx="10766795" cy="415498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write out the sums 1..n for all n from 1 to num   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current = 1;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previous = 0; 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sum = 1;   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</a:t>
            </a:r>
            <a:r>
              <a:rPr lang="en-US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(int </a:t>
            </a:r>
            <a:r>
              <a:rPr lang="en-US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 = 0; i &lt; num; i</a:t>
            </a:r>
            <a:r>
              <a:rPr lang="en-US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++)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   </a:t>
            </a:r>
            <a:endParaRPr lang="en-US" b="1" noProof="1">
              <a:solidFill>
                <a:srgbClr val="FB816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</a:t>
            </a:r>
            <a:r>
              <a:rPr lang="en-US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Sum = " + </a:t>
            </a:r>
            <a:r>
              <a:rPr lang="en-US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sum);   </a:t>
            </a:r>
            <a:endParaRPr lang="en-US" b="1" noProof="1">
              <a:solidFill>
                <a:srgbClr val="FB816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sum = current + previous;   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previous = current;   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current = sum</a:t>
            </a:r>
            <a:r>
              <a:rPr lang="en-US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 </a:t>
            </a:r>
            <a:endParaRPr lang="en-US" b="1" noProof="1">
              <a:solidFill>
                <a:srgbClr val="FB816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5872098" y="2626816"/>
            <a:ext cx="3836682" cy="896699"/>
          </a:xfrm>
          <a:prstGeom prst="wedgeRoundRectCallout">
            <a:avLst>
              <a:gd name="adj1" fmla="val -62926"/>
              <a:gd name="adj2" fmla="val 33870"/>
              <a:gd name="adj3" fmla="val 16667"/>
            </a:avLst>
          </a:prstGeom>
          <a:solidFill>
            <a:srgbClr val="663606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28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What problem does this algorithm solve?</a:t>
            </a:r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5727073" y="5272197"/>
            <a:ext cx="4215302" cy="896699"/>
          </a:xfrm>
          <a:prstGeom prst="wedgeRoundRectCallout">
            <a:avLst>
              <a:gd name="adj1" fmla="val -41953"/>
              <a:gd name="adj2" fmla="val -82785"/>
              <a:gd name="adj3" fmla="val 16667"/>
            </a:avLst>
          </a:prstGeom>
          <a:solidFill>
            <a:srgbClr val="663606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28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Can you guess that sum is equal to the i</a:t>
            </a:r>
            <a:r>
              <a:rPr lang="en-US" sz="2200" b="1" baseline="30000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th</a:t>
            </a:r>
            <a:r>
              <a:rPr lang="en-US" sz="22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 Fibonacci number?</a:t>
            </a:r>
          </a:p>
        </p:txBody>
      </p:sp>
      <p:pic>
        <p:nvPicPr>
          <p:cNvPr id="9" name="Picture 8" descr="approve, block, cancel, delete, reject icon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942375" y="2169615"/>
            <a:ext cx="1333637" cy="1353900"/>
          </a:xfrm>
          <a:prstGeom prst="rect">
            <a:avLst/>
          </a:prstGeom>
          <a:noFill/>
          <a:effectLst>
            <a:outerShdw blurRad="101600" sx="102000" sy="102000" algn="ctr" rotWithShape="0">
              <a:srgbClr val="FF3300">
                <a:alpha val="69804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3736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Comments repeating the code:</a:t>
            </a:r>
          </a:p>
          <a:p>
            <a:pPr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Effective Comments – Mistakes (2)</a:t>
            </a:r>
            <a:endParaRPr lang="en-US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875905" y="1981200"/>
            <a:ext cx="10360501" cy="378565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set product to "base" 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product = base; 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loop from 2 to "num" 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 int i = 2; i &lt;= num; i++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 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multiply "base" by "product"  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product = product * base; 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 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Product = " +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product);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6078133" y="2261901"/>
            <a:ext cx="2336191" cy="499428"/>
          </a:xfrm>
          <a:prstGeom prst="wedgeRoundRectCallout">
            <a:avLst>
              <a:gd name="adj1" fmla="val -86021"/>
              <a:gd name="adj2" fmla="val -59354"/>
              <a:gd name="adj3" fmla="val 16667"/>
            </a:avLst>
          </a:prstGeom>
          <a:solidFill>
            <a:srgbClr val="663606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28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Obviously…</a:t>
            </a:r>
          </a:p>
        </p:txBody>
      </p:sp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6434788" y="3176270"/>
            <a:ext cx="2998176" cy="499428"/>
          </a:xfrm>
          <a:prstGeom prst="wedgeRoundRectCallout">
            <a:avLst>
              <a:gd name="adj1" fmla="val -99749"/>
              <a:gd name="adj2" fmla="val -24794"/>
              <a:gd name="adj3" fmla="val 16667"/>
            </a:avLst>
          </a:prstGeom>
          <a:solidFill>
            <a:srgbClr val="663606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28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You don’t say…</a:t>
            </a:r>
          </a:p>
        </p:txBody>
      </p:sp>
      <p:pic>
        <p:nvPicPr>
          <p:cNvPr id="12" name="Picture 11" descr="approve, block, cancel, delete, reject icon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775710" y="2235178"/>
            <a:ext cx="1333637" cy="1052301"/>
          </a:xfrm>
          <a:prstGeom prst="rect">
            <a:avLst/>
          </a:prstGeom>
          <a:noFill/>
          <a:effectLst>
            <a:outerShdw blurRad="101600" sx="102000" sy="102000" algn="ctr" rotWithShape="0">
              <a:srgbClr val="FF3300">
                <a:alpha val="69804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9230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The Concept of Self-Documenting Code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Bad Comments 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Good Programming Style 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To Comment or Not </a:t>
            </a:r>
            <a:r>
              <a:rPr lang="en-US" dirty="0" smtClean="0"/>
              <a:t>to Comment</a:t>
            </a:r>
            <a:r>
              <a:rPr lang="en-US" dirty="0"/>
              <a:t>?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Key Points </a:t>
            </a:r>
            <a:r>
              <a:rPr lang="en-US" dirty="0" smtClean="0"/>
              <a:t>of Commenting</a:t>
            </a:r>
            <a:endParaRPr lang="en-US" dirty="0"/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Recommended </a:t>
            </a:r>
            <a:r>
              <a:rPr lang="en-US" dirty="0" smtClean="0"/>
              <a:t>Practices</a:t>
            </a:r>
            <a:endParaRPr lang="bg-BG" dirty="0"/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C# XML </a:t>
            </a:r>
            <a:r>
              <a:rPr lang="en-US" dirty="0" smtClean="0"/>
              <a:t>Documentation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 of Contents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5612" y="1725573"/>
            <a:ext cx="3429001" cy="4421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203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Poor coding style: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>
              <a:spcBef>
                <a:spcPts val="4200"/>
              </a:spcBef>
            </a:pPr>
            <a:r>
              <a:rPr lang="en-US" sz="3600" dirty="0" smtClean="0"/>
              <a:t>Do not comment bad code, rewrite it!</a:t>
            </a:r>
          </a:p>
          <a:p>
            <a:pPr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Effective Comments –</a:t>
            </a:r>
            <a:r>
              <a:rPr lang="en-US" dirty="0"/>
              <a:t> </a:t>
            </a:r>
            <a:r>
              <a:rPr lang="en-US" dirty="0" smtClean="0"/>
              <a:t>Mistakes (3)</a:t>
            </a:r>
            <a:endParaRPr lang="en-US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812589" y="1931075"/>
            <a:ext cx="10563648" cy="304698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compute the square root of </a:t>
            </a:r>
            <a:r>
              <a:rPr lang="en-US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 using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the </a:t>
            </a:r>
            <a:r>
              <a:rPr lang="en-US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Newton-Raphson approximation </a:t>
            </a:r>
            <a:endParaRPr lang="en-US" b="1" noProof="1">
              <a:solidFill>
                <a:srgbClr val="FB816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 = num / 2; 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while </a:t>
            </a:r>
            <a:r>
              <a:rPr lang="pt-BR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(Math.Abs(r </a:t>
            </a:r>
            <a:r>
              <a:rPr lang="pt-BR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 (</a:t>
            </a:r>
            <a:r>
              <a:rPr lang="pt-BR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 / r)) </a:t>
            </a:r>
            <a:r>
              <a:rPr lang="pt-BR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 </a:t>
            </a:r>
            <a:r>
              <a:rPr lang="pt-BR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Tolerance)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 </a:t>
            </a:r>
            <a:endParaRPr lang="pt-BR" b="1" noProof="1">
              <a:solidFill>
                <a:srgbClr val="FB816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r = 0.5 * </a:t>
            </a:r>
            <a:r>
              <a:rPr lang="pt-BR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(r </a:t>
            </a:r>
            <a:r>
              <a:rPr lang="pt-BR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 (</a:t>
            </a:r>
            <a:r>
              <a:rPr lang="pt-BR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 / r</a:t>
            </a:r>
            <a:r>
              <a:rPr lang="pt-BR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); 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 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</a:t>
            </a:r>
            <a:r>
              <a:rPr lang="pt-BR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 = " + </a:t>
            </a:r>
            <a:r>
              <a:rPr lang="pt-BR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r); </a:t>
            </a:r>
            <a:endParaRPr lang="en-US" b="1" noProof="1">
              <a:solidFill>
                <a:srgbClr val="FB816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3074" name="Picture 2" descr="code, malicious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4949" y="4335566"/>
            <a:ext cx="3066223" cy="2300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pprove, block, cancel, delete, reject icon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904412" y="2057400"/>
            <a:ext cx="1333637" cy="1295400"/>
          </a:xfrm>
          <a:prstGeom prst="rect">
            <a:avLst/>
          </a:prstGeom>
          <a:noFill/>
          <a:effectLst>
            <a:outerShdw blurRad="101600" sx="102000" sy="102000" algn="ctr" rotWithShape="0">
              <a:srgbClr val="FF3300">
                <a:alpha val="69804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177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Use commenting styles that don’t break down or discourage modification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>
              <a:spcBef>
                <a:spcPts val="3000"/>
              </a:spcBef>
            </a:pP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above comments are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unmaintainable</a:t>
            </a:r>
            <a:endParaRPr lang="en-US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Points for Effective Comments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09441" y="2471678"/>
            <a:ext cx="10766795" cy="286232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 Variable       </a:t>
            </a:r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</a:t>
            </a:r>
            <a:r>
              <a:rPr lang="en-US" sz="20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Meaning 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 --------      </a:t>
            </a:r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------- </a:t>
            </a:r>
            <a:endParaRPr lang="en-US" sz="2000" b="1" noProof="1">
              <a:solidFill>
                <a:srgbClr val="FB816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 xPos </a:t>
            </a:r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.............. X coordinate position </a:t>
            </a:r>
            <a:r>
              <a:rPr lang="en-US" sz="20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(in meters) 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 yPos </a:t>
            </a:r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.............. Y coordinate position </a:t>
            </a:r>
            <a:r>
              <a:rPr lang="en-US" sz="20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(in meters</a:t>
            </a:r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 zPos</a:t>
            </a:r>
            <a:r>
              <a:rPr lang="en-US" sz="20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.............. </a:t>
            </a:r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Z coordinate </a:t>
            </a:r>
            <a:r>
              <a:rPr lang="en-US" sz="20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position (in meters</a:t>
            </a:r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 radius ............ The radius of the sphere where the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          battle ship is located (in meters)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 distance .......... The distance from the start position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          (in meters)</a:t>
            </a:r>
            <a:endParaRPr lang="en-US" sz="2000" b="1" noProof="1">
              <a:solidFill>
                <a:srgbClr val="FB816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7" name="Picture 6" descr="approve, block, cancel, delete, reject icon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905651" y="2819400"/>
            <a:ext cx="1256198" cy="1236102"/>
          </a:xfrm>
          <a:prstGeom prst="rect">
            <a:avLst/>
          </a:prstGeom>
          <a:noFill/>
          <a:effectLst>
            <a:outerShdw blurRad="101600" sx="102000" sy="102000" algn="ctr" rotWithShape="0">
              <a:srgbClr val="FF3300">
                <a:alpha val="69804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823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Comment the code intent, not implementation details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Points for Effective Comments (2)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09441" y="1828800"/>
            <a:ext cx="10969943" cy="470898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can char by char to find the command-word terminator ($)</a:t>
            </a: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done = false;</a:t>
            </a: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maxLen = inputString.length;</a:t>
            </a: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 = 0;</a:t>
            </a: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while (!done &amp;&amp; (i &lt; maxLen))</a:t>
            </a: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if (inputString[i] == "$")</a:t>
            </a: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{</a:t>
            </a: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done = true;</a:t>
            </a: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else</a:t>
            </a:r>
          </a:p>
          <a:p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i++;</a:t>
            </a: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6" name="Picture 2" descr="haken, installed, ok, package, richtig, right, tick, updated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752012" y="2124890"/>
            <a:ext cx="1552622" cy="1532710"/>
          </a:xfrm>
          <a:prstGeom prst="rect">
            <a:avLst/>
          </a:prstGeom>
          <a:noFill/>
          <a:effectLst>
            <a:outerShdw blurRad="101600" sx="102000" sy="102000" algn="ctr" rotWithShape="0">
              <a:schemeClr val="tx2">
                <a:lumMod val="60000"/>
                <a:lumOff val="40000"/>
                <a:alpha val="7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5966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50921"/>
            <a:ext cx="11804822" cy="5730879"/>
          </a:xfrm>
        </p:spPr>
        <p:txBody>
          <a:bodyPr/>
          <a:lstStyle/>
          <a:p>
            <a:r>
              <a:rPr lang="en-US" sz="3000" dirty="0" smtClean="0"/>
              <a:t>Focus your documentation efforts on the code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Points for Effective Comments (3)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47698" y="1872099"/>
            <a:ext cx="10868369" cy="445250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ts val="2000"/>
              </a:lnSpc>
            </a:pP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Find the command-word terminator </a:t>
            </a:r>
          </a:p>
          <a:p>
            <a:pPr>
              <a:lnSpc>
                <a:spcPts val="2000"/>
              </a:lnSpc>
            </a:pP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terminatorFound = false; </a:t>
            </a:r>
          </a:p>
          <a:p>
            <a:pPr>
              <a:lnSpc>
                <a:spcPts val="2000"/>
              </a:lnSpc>
            </a:pP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maxCommandLength = inputString.Length; </a:t>
            </a:r>
          </a:p>
          <a:p>
            <a:pPr>
              <a:lnSpc>
                <a:spcPts val="2000"/>
              </a:lnSpc>
            </a:pP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testCharPosition = 0; </a:t>
            </a:r>
          </a:p>
          <a:p>
            <a:pPr>
              <a:lnSpc>
                <a:spcPts val="2000"/>
              </a:lnSpc>
            </a:pP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while (!terminatorFound &amp;&amp;</a:t>
            </a:r>
          </a:p>
          <a:p>
            <a:pPr>
              <a:lnSpc>
                <a:spcPts val="2000"/>
              </a:lnSpc>
            </a:pP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(testCharPosition &lt; maxCommandLength))</a:t>
            </a:r>
          </a:p>
          <a:p>
            <a:pPr>
              <a:lnSpc>
                <a:spcPts val="2000"/>
              </a:lnSpc>
            </a:pP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 </a:t>
            </a:r>
          </a:p>
          <a:p>
            <a:pPr>
              <a:lnSpc>
                <a:spcPts val="2000"/>
              </a:lnSpc>
            </a:pP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if (inputString[testCharPosition] == CommandWordTerminator) </a:t>
            </a:r>
          </a:p>
          <a:p>
            <a:pPr>
              <a:lnSpc>
                <a:spcPts val="2000"/>
              </a:lnSpc>
            </a:pP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>
              <a:lnSpc>
                <a:spcPts val="2000"/>
              </a:lnSpc>
            </a:pP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terminatorFound = true; </a:t>
            </a:r>
          </a:p>
          <a:p>
            <a:pPr>
              <a:lnSpc>
                <a:spcPts val="2000"/>
              </a:lnSpc>
            </a:pP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terminatorPosition = testCharPosition; </a:t>
            </a:r>
          </a:p>
          <a:p>
            <a:pPr>
              <a:lnSpc>
                <a:spcPts val="2000"/>
              </a:lnSpc>
            </a:pP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 </a:t>
            </a:r>
          </a:p>
          <a:p>
            <a:pPr>
              <a:lnSpc>
                <a:spcPts val="2000"/>
              </a:lnSpc>
            </a:pP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else</a:t>
            </a:r>
          </a:p>
          <a:p>
            <a:pPr>
              <a:lnSpc>
                <a:spcPts val="2000"/>
              </a:lnSpc>
            </a:pP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 </a:t>
            </a:r>
          </a:p>
          <a:p>
            <a:pPr>
              <a:lnSpc>
                <a:spcPts val="2000"/>
              </a:lnSpc>
            </a:pP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testCharPosition = testCharPosition + 1; </a:t>
            </a:r>
          </a:p>
          <a:p>
            <a:pPr>
              <a:lnSpc>
                <a:spcPts val="2000"/>
              </a:lnSpc>
            </a:pP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 </a:t>
            </a:r>
          </a:p>
          <a:p>
            <a:pPr>
              <a:lnSpc>
                <a:spcPts val="2000"/>
              </a:lnSpc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18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6" name="Picture 2" descr="haken, installed, ok, package, richtig, right, tick, updated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799590" y="4800600"/>
            <a:ext cx="1552622" cy="1469572"/>
          </a:xfrm>
          <a:prstGeom prst="rect">
            <a:avLst/>
          </a:prstGeom>
          <a:noFill/>
          <a:effectLst>
            <a:outerShdw blurRad="101600" sx="102000" sy="102000" algn="ctr" rotWithShape="0">
              <a:schemeClr val="tx2">
                <a:lumMod val="60000"/>
                <a:lumOff val="40000"/>
                <a:alpha val="7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6856412" y="2261901"/>
            <a:ext cx="3886200" cy="499428"/>
          </a:xfrm>
          <a:prstGeom prst="wedgeRoundRectCallout">
            <a:avLst>
              <a:gd name="adj1" fmla="val -69689"/>
              <a:gd name="adj2" fmla="val -31543"/>
              <a:gd name="adj3" fmla="val 16667"/>
            </a:avLst>
          </a:prstGeom>
          <a:solidFill>
            <a:srgbClr val="663606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28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Better code </a:t>
            </a:r>
            <a:r>
              <a:rPr lang="en-US" sz="22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  <a:sym typeface="Wingdings" panose="05000000000000000000" pitchFamily="2" charset="2"/>
              </a:rPr>
              <a:t> less comments</a:t>
            </a:r>
            <a:endParaRPr lang="en-US" sz="2200" b="1" noProof="1" smtClean="0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36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Focus paragraph comments on the "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why"</a:t>
            </a:r>
            <a:r>
              <a:rPr lang="en-US" dirty="0" smtClean="0"/>
              <a:t> rather than the "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how"</a:t>
            </a:r>
          </a:p>
          <a:p>
            <a:endParaRPr lang="en-US" dirty="0" smtClean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lvl="0">
              <a:spcBef>
                <a:spcPts val="3000"/>
              </a:spcBef>
            </a:pPr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Use </a:t>
            </a: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comments to prepare the </a:t>
            </a:r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reader for</a:t>
            </a:r>
            <a:b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follows</a:t>
            </a:r>
            <a:endParaRPr 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0"/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Avoid abbreviations</a:t>
            </a:r>
            <a:endParaRPr 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Points for Effective Comments (4)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12589" y="1972161"/>
            <a:ext cx="10563648" cy="193899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Establish a new account</a:t>
            </a:r>
          </a:p>
          <a:p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(accountType == AccountType.NewAccount) </a:t>
            </a:r>
          </a:p>
          <a:p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 </a:t>
            </a:r>
          </a:p>
          <a:p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…</a:t>
            </a:r>
          </a:p>
          <a:p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 </a:t>
            </a:r>
          </a:p>
        </p:txBody>
      </p:sp>
      <p:pic>
        <p:nvPicPr>
          <p:cNvPr id="7" name="Picture 2" descr="haken, installed, ok, package, richtig, right, tick, updated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056812" y="2175294"/>
            <a:ext cx="1117309" cy="1025106"/>
          </a:xfrm>
          <a:prstGeom prst="rect">
            <a:avLst/>
          </a:prstGeom>
          <a:noFill/>
          <a:effectLst>
            <a:outerShdw blurRad="101600" sx="102000" sy="102000" algn="ctr" rotWithShape="0">
              <a:schemeClr val="tx2">
                <a:lumMod val="60000"/>
                <a:lumOff val="40000"/>
                <a:alpha val="7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8082405" y="4311180"/>
            <a:ext cx="3293832" cy="2075718"/>
            <a:chOff x="5811248" y="4419600"/>
            <a:chExt cx="2286000" cy="1661984"/>
          </a:xfrm>
        </p:grpSpPr>
        <p:pic>
          <p:nvPicPr>
            <p:cNvPr id="2050" name="Picture 2" descr="http://yoursocialmove.com/wp-content/uploads/2011/10/110117-acronyms1-e1319656963470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11248" y="4419600"/>
              <a:ext cx="2286000" cy="16619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8" descr="approve, block, cancel, delete, reject icon"/>
            <p:cNvPicPr>
              <a:picLocks noChangeAspect="1" noChangeArrowheads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93033" y="4953000"/>
              <a:ext cx="1070579" cy="1070578"/>
            </a:xfrm>
            <a:prstGeom prst="rect">
              <a:avLst/>
            </a:prstGeom>
            <a:noFill/>
            <a:effectLst>
              <a:outerShdw blurRad="101600" sx="102000" sy="102000" algn="ctr" rotWithShape="0">
                <a:srgbClr val="FF3300">
                  <a:alpha val="69804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680100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Comment anything that gets around an error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or an undocumented feature</a:t>
            </a:r>
          </a:p>
          <a:p>
            <a:pPr lvl="1"/>
            <a:r>
              <a:rPr lang="en-US" dirty="0"/>
              <a:t>E</a:t>
            </a:r>
            <a:r>
              <a:rPr lang="en-US" dirty="0" smtClean="0"/>
              <a:t>. g</a:t>
            </a:r>
            <a:r>
              <a:rPr lang="en-US" dirty="0"/>
              <a:t>.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anose="020B0609020204030204" pitchFamily="49" charset="0"/>
              </a:rPr>
              <a:t>// This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anose="020B0609020204030204" pitchFamily="49" charset="0"/>
              </a:rPr>
              <a:t>is a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anose="020B0609020204030204" pitchFamily="49" charset="0"/>
              </a:rPr>
              <a:t>workaround for bug #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3712</a:t>
            </a:r>
          </a:p>
          <a:p>
            <a:r>
              <a:rPr lang="en-US" dirty="0">
                <a:cs typeface="Consolas" panose="020B0609020204030204" pitchFamily="49" charset="0"/>
              </a:rPr>
              <a:t>Justify violations of good programming </a:t>
            </a:r>
            <a:r>
              <a:rPr lang="en-US" dirty="0" smtClean="0">
                <a:cs typeface="Consolas" panose="020B0609020204030204" pitchFamily="49" charset="0"/>
              </a:rPr>
              <a:t>style</a:t>
            </a:r>
          </a:p>
          <a:p>
            <a:pPr lvl="0"/>
            <a:r>
              <a:rPr lang="en-US" sz="3600" dirty="0"/>
              <a:t>Use built-in features for </a:t>
            </a:r>
            <a:r>
              <a:rPr lang="en-US" sz="3600" dirty="0" smtClean="0"/>
              <a:t>commenting</a:t>
            </a:r>
          </a:p>
          <a:p>
            <a:pPr lvl="0"/>
            <a:r>
              <a:rPr lang="en-US" dirty="0" smtClean="0"/>
              <a:t>Don’t </a:t>
            </a:r>
            <a:r>
              <a:rPr lang="en-US" dirty="0"/>
              <a:t>comment tricky code – rewrite </a:t>
            </a:r>
            <a:r>
              <a:rPr lang="en-US" dirty="0" smtClean="0"/>
              <a:t>it</a:t>
            </a:r>
          </a:p>
          <a:p>
            <a:pPr lvl="0"/>
            <a:r>
              <a:rPr lang="en-US" dirty="0" smtClean="0"/>
              <a:t>Write documentation using tools</a:t>
            </a:r>
          </a:p>
          <a:p>
            <a:pPr lvl="1"/>
            <a:r>
              <a:rPr lang="en-US" dirty="0" smtClean="0"/>
              <a:t>XML comments</a:t>
            </a:r>
            <a:endParaRPr lang="en-US" b="1" dirty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77887" lvl="1" indent="0">
              <a:buNone/>
            </a:pPr>
            <a:endParaRPr lang="bg-BG" dirty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dirty="0" smtClean="0">
              <a:solidFill>
                <a:schemeClr val="accent5">
                  <a:lumMod val="20000"/>
                  <a:lumOff val="80000"/>
                </a:schemeClr>
              </a:solidFill>
              <a:cs typeface="Consolas" panose="020B0609020204030204" pitchFamily="49" charset="0"/>
            </a:endParaRPr>
          </a:p>
          <a:p>
            <a:endParaRPr lang="en-US" b="1" i="1" dirty="0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endParaRPr lang="en-US" dirty="0"/>
          </a:p>
          <a:p>
            <a:endParaRPr lang="bg-B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Guidelines for Effective Comments (5)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2551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 smtClean="0"/>
              <a:t>Describe </a:t>
            </a:r>
            <a:r>
              <a:rPr lang="en-US" sz="3600" dirty="0"/>
              <a:t>the design approach to the class</a:t>
            </a:r>
          </a:p>
          <a:p>
            <a:pPr lvl="0"/>
            <a:r>
              <a:rPr lang="en-US" sz="3600" dirty="0"/>
              <a:t>Describe limitations, usage assumptions, </a:t>
            </a:r>
            <a:r>
              <a:rPr lang="en-US" sz="3600" dirty="0" smtClean="0"/>
              <a:t>etc.</a:t>
            </a:r>
            <a:endParaRPr lang="en-US" sz="3600" dirty="0"/>
          </a:p>
          <a:p>
            <a:pPr lvl="0"/>
            <a:r>
              <a:rPr lang="en-US" sz="3600" dirty="0"/>
              <a:t>Comment the </a:t>
            </a:r>
            <a:r>
              <a:rPr lang="en-US" sz="3600" dirty="0" smtClean="0"/>
              <a:t>class </a:t>
            </a:r>
            <a:r>
              <a:rPr lang="en-US" sz="3600" dirty="0"/>
              <a:t>interface (public methods / properties / events / constructors)</a:t>
            </a:r>
          </a:p>
          <a:p>
            <a:pPr lvl="0"/>
            <a:r>
              <a:rPr lang="en-US" sz="3600" dirty="0"/>
              <a:t>Don’t document implementation details in the class </a:t>
            </a:r>
            <a:r>
              <a:rPr lang="en-US" sz="3600" dirty="0" smtClean="0"/>
              <a:t>interface</a:t>
            </a:r>
          </a:p>
          <a:p>
            <a:r>
              <a:rPr lang="en-US" sz="3600" dirty="0"/>
              <a:t>Describe the purpose and contents of each file </a:t>
            </a:r>
          </a:p>
          <a:p>
            <a:r>
              <a:rPr lang="en-US" sz="3600" dirty="0"/>
              <a:t>Give the file a name related to its </a:t>
            </a:r>
            <a:r>
              <a:rPr lang="en-US" sz="3600" dirty="0" smtClean="0"/>
              <a:t>contents</a:t>
            </a:r>
            <a:endParaRPr lang="en-US" sz="36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815" y="40341"/>
            <a:ext cx="9867997" cy="1110780"/>
          </a:xfrm>
        </p:spPr>
        <p:txBody>
          <a:bodyPr>
            <a:normAutofit/>
          </a:bodyPr>
          <a:lstStyle/>
          <a:p>
            <a:r>
              <a:rPr lang="en-US" dirty="0" smtClean="0"/>
              <a:t>Guidelines for Higher-Level Documentation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6827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097279"/>
          </a:xfrm>
        </p:spPr>
        <p:txBody>
          <a:bodyPr/>
          <a:lstStyle/>
          <a:p>
            <a:r>
              <a:rPr lang="en-US" sz="3600" dirty="0" smtClean="0"/>
              <a:t>"</a:t>
            </a:r>
            <a:r>
              <a:rPr lang="en-US" sz="3600" dirty="0"/>
              <a:t>I don't </a:t>
            </a:r>
            <a:r>
              <a:rPr lang="en-US" sz="3600" dirty="0" smtClean="0"/>
              <a:t>have time to </a:t>
            </a:r>
            <a:r>
              <a:rPr lang="en-US" sz="3600" dirty="0"/>
              <a:t>write </a:t>
            </a:r>
            <a:r>
              <a:rPr lang="en-US" sz="3600" dirty="0" smtClean="0"/>
              <a:t>comments"</a:t>
            </a:r>
          </a:p>
          <a:p>
            <a:pPr lvl="1"/>
            <a:r>
              <a:rPr lang="en-US" dirty="0" smtClean="0"/>
              <a:t>You will spend more time decrypting code later</a:t>
            </a:r>
          </a:p>
          <a:p>
            <a:r>
              <a:rPr lang="en-US" sz="3200" dirty="0" smtClean="0"/>
              <a:t>"</a:t>
            </a:r>
            <a:r>
              <a:rPr lang="en-US" dirty="0" smtClean="0"/>
              <a:t>I'll write comments later</a:t>
            </a:r>
            <a:r>
              <a:rPr lang="en-US" sz="3200" dirty="0" smtClean="0"/>
              <a:t>"</a:t>
            </a:r>
            <a:endParaRPr lang="en-US" dirty="0" smtClean="0"/>
          </a:p>
          <a:p>
            <a:pPr lvl="1"/>
            <a:r>
              <a:rPr lang="en-US" dirty="0" smtClean="0"/>
              <a:t>You </a:t>
            </a:r>
            <a:r>
              <a:rPr lang="en-US" dirty="0"/>
              <a:t>likely </a:t>
            </a:r>
            <a:r>
              <a:rPr lang="en-US" dirty="0" smtClean="0"/>
              <a:t>won't</a:t>
            </a:r>
          </a:p>
          <a:p>
            <a:r>
              <a:rPr lang="en-US" dirty="0" smtClean="0"/>
              <a:t>"My code is self-documenting, it does not need comments"</a:t>
            </a:r>
            <a:endParaRPr lang="en-US" dirty="0"/>
          </a:p>
          <a:p>
            <a:pPr lvl="1"/>
            <a:r>
              <a:rPr lang="en-US" dirty="0" smtClean="0"/>
              <a:t>The code may need comments to explain some tricky parts, describe the structure and behavior of the application, etc.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815" y="40341"/>
            <a:ext cx="9867997" cy="1110780"/>
          </a:xfrm>
        </p:spPr>
        <p:txBody>
          <a:bodyPr>
            <a:normAutofit/>
          </a:bodyPr>
          <a:lstStyle/>
          <a:p>
            <a:r>
              <a:rPr lang="en-US" dirty="0" smtClean="0"/>
              <a:t>Documentation Excuses and Pitfalls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3193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08012" y="5334000"/>
            <a:ext cx="11125200" cy="820600"/>
          </a:xfrm>
        </p:spPr>
        <p:txBody>
          <a:bodyPr/>
          <a:lstStyle/>
          <a:p>
            <a:r>
              <a:rPr lang="en-US" dirty="0"/>
              <a:t>C# XML </a:t>
            </a:r>
            <a:r>
              <a:rPr lang="en-US" dirty="0" smtClean="0"/>
              <a:t>Documentation</a:t>
            </a:r>
            <a:endParaRPr lang="en-US" dirty="0"/>
          </a:p>
        </p:txBody>
      </p:sp>
      <p:pic>
        <p:nvPicPr>
          <p:cNvPr id="3076" name="Picture 4" descr="http://blog.adminitrack.com/wp-content/uploads/documentati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2614" y="1066800"/>
            <a:ext cx="5827925" cy="380999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ttp://2.bp.blogspot.com/-Qw82z0x2xVs/URYyPwh3YCI/AAAAAAAAAVc/HPdLVaoJ674/s1600/xml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2612" y="1219200"/>
            <a:ext cx="2439512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4487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In C</a:t>
            </a:r>
            <a:r>
              <a:rPr lang="en-US" dirty="0"/>
              <a:t># you can </a:t>
            </a:r>
            <a:r>
              <a:rPr lang="en-US" dirty="0" smtClean="0"/>
              <a:t>document the code by XML </a:t>
            </a:r>
            <a:r>
              <a:rPr lang="en-US" dirty="0"/>
              <a:t>tags in special </a:t>
            </a:r>
            <a:r>
              <a:rPr lang="en-US" dirty="0" smtClean="0"/>
              <a:t>comments</a:t>
            </a:r>
          </a:p>
          <a:p>
            <a:pPr lvl="1"/>
            <a:r>
              <a:rPr lang="en-US" dirty="0" smtClean="0"/>
              <a:t>Directly in </a:t>
            </a:r>
            <a:r>
              <a:rPr lang="en-US" dirty="0"/>
              <a:t>the source </a:t>
            </a:r>
            <a:r>
              <a:rPr lang="en-US" dirty="0" smtClean="0"/>
              <a:t>code</a:t>
            </a:r>
          </a:p>
          <a:p>
            <a:r>
              <a:rPr lang="en-US" dirty="0" smtClean="0"/>
              <a:t>For </a:t>
            </a:r>
            <a:r>
              <a:rPr lang="en-US" dirty="0"/>
              <a:t>example</a:t>
            </a:r>
            <a:r>
              <a:rPr lang="en-US" dirty="0" smtClean="0"/>
              <a:t>: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/>
              <a:t>The XML doc comments are not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metadata</a:t>
            </a:r>
          </a:p>
          <a:p>
            <a:pPr lvl="1"/>
            <a:r>
              <a:rPr lang="en-US" dirty="0" smtClean="0"/>
              <a:t>Not </a:t>
            </a:r>
            <a:r>
              <a:rPr lang="en-US" dirty="0"/>
              <a:t>included in the compiled </a:t>
            </a:r>
            <a:r>
              <a:rPr lang="en-US" dirty="0" smtClean="0"/>
              <a:t>assembly</a:t>
            </a:r>
          </a:p>
          <a:p>
            <a:pPr lvl="1"/>
            <a:r>
              <a:rPr lang="en-US" dirty="0" smtClean="0"/>
              <a:t>Available as a separate XML file after code compilation</a:t>
            </a:r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C# XML Documentation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11015" y="3429000"/>
            <a:ext cx="10563648" cy="132343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/// &lt;summary&gt;</a:t>
            </a:r>
          </a:p>
          <a:p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///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 performs an important function.</a:t>
            </a:r>
          </a:p>
          <a:p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/// &lt;/summary&gt;</a:t>
            </a:r>
          </a:p>
          <a:p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class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MyClass { }</a:t>
            </a:r>
          </a:p>
        </p:txBody>
      </p:sp>
    </p:spTree>
    <p:extLst>
      <p:ext uri="{BB962C8B-B14F-4D97-AF65-F5344CB8AC3E}">
        <p14:creationId xmlns:p14="http://schemas.microsoft.com/office/powerpoint/2010/main" val="1978298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1" name="Picture 1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3478894" y="1219200"/>
            <a:ext cx="5180251" cy="28956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812" y="4724400"/>
            <a:ext cx="11430000" cy="820600"/>
          </a:xfrm>
        </p:spPr>
        <p:txBody>
          <a:bodyPr/>
          <a:lstStyle/>
          <a:p>
            <a:pPr>
              <a:lnSpc>
                <a:spcPts val="5200"/>
              </a:lnSpc>
            </a:pPr>
            <a:r>
              <a:rPr lang="en-US" dirty="0" smtClean="0"/>
              <a:t>Comments and Code Documentation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989012" y="5526368"/>
            <a:ext cx="9776672" cy="688256"/>
          </a:xfrm>
        </p:spPr>
        <p:txBody>
          <a:bodyPr/>
          <a:lstStyle/>
          <a:p>
            <a:r>
              <a:rPr lang="en-US" dirty="0" smtClean="0"/>
              <a:t>The Concept of Self-Documenting 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075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&lt;summary&gt;</a:t>
            </a:r>
          </a:p>
          <a:p>
            <a:pPr lvl="1"/>
            <a:r>
              <a:rPr lang="en-US" dirty="0"/>
              <a:t>A summary of the </a:t>
            </a:r>
            <a:r>
              <a:rPr lang="en-US" dirty="0" smtClean="0"/>
              <a:t>class / method / object</a:t>
            </a:r>
          </a:p>
          <a:p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&lt;param&gt;</a:t>
            </a:r>
            <a:endParaRPr lang="en-US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Describes </a:t>
            </a:r>
            <a:r>
              <a:rPr lang="en-US" dirty="0"/>
              <a:t>one of the parameters for </a:t>
            </a:r>
            <a:r>
              <a:rPr lang="en-US" dirty="0" smtClean="0"/>
              <a:t>a method</a:t>
            </a:r>
          </a:p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&lt;returns&gt;</a:t>
            </a:r>
          </a:p>
          <a:p>
            <a:pPr lvl="1"/>
            <a:r>
              <a:rPr lang="en-US" dirty="0" smtClean="0"/>
              <a:t>A description of the returned value</a:t>
            </a:r>
          </a:p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&lt;remarks&gt;</a:t>
            </a:r>
          </a:p>
          <a:p>
            <a:pPr lvl="1"/>
            <a:r>
              <a:rPr lang="en-US" dirty="0" smtClean="0"/>
              <a:t>Additional information (remarks)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XML Documentation Tags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320456" y="2966018"/>
            <a:ext cx="9446339" cy="51473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r>
              <a:rPr lang="en-US" sz="24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&lt;param name="name"&gt;description&lt;/param&gt;</a:t>
            </a:r>
          </a:p>
        </p:txBody>
      </p:sp>
    </p:spTree>
    <p:extLst>
      <p:ext uri="{BB962C8B-B14F-4D97-AF65-F5344CB8AC3E}">
        <p14:creationId xmlns:p14="http://schemas.microsoft.com/office/powerpoint/2010/main" val="3247450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982845"/>
            <a:ext cx="11804822" cy="5542157"/>
          </a:xfrm>
        </p:spPr>
        <p:txBody>
          <a:bodyPr>
            <a:normAutofit fontScale="92500" lnSpcReduction="10000"/>
          </a:bodyPr>
          <a:lstStyle/>
          <a:p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&lt;c&gt;</a:t>
            </a:r>
            <a:r>
              <a:rPr lang="en-US" sz="3200" dirty="0" smtClean="0"/>
              <a:t> /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&lt;code&gt;</a:t>
            </a:r>
          </a:p>
          <a:p>
            <a:pPr lvl="1"/>
            <a:r>
              <a:rPr lang="en-US" sz="2800" dirty="0" smtClean="0"/>
              <a:t>Gives </a:t>
            </a:r>
            <a:r>
              <a:rPr lang="en-US" sz="2800" dirty="0"/>
              <a:t>you a way to indicate </a:t>
            </a:r>
            <a:r>
              <a:rPr lang="en-US" sz="2800" dirty="0" smtClean="0"/>
              <a:t>code</a:t>
            </a:r>
          </a:p>
          <a:p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&lt;see&gt; </a:t>
            </a:r>
            <a:r>
              <a:rPr lang="en-US" sz="3200" dirty="0" smtClean="0"/>
              <a:t>/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seealso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sz="3200" dirty="0"/>
              <a:t> </a:t>
            </a:r>
            <a:r>
              <a:rPr lang="en-US" sz="3200" dirty="0" smtClean="0"/>
              <a:t>+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cref</a:t>
            </a:r>
          </a:p>
          <a:p>
            <a:pPr lvl="1"/>
            <a:r>
              <a:rPr lang="en-US" sz="2800" dirty="0" smtClean="0"/>
              <a:t>Code reference</a:t>
            </a:r>
          </a:p>
          <a:p>
            <a:pPr lvl="1"/>
            <a:endParaRPr lang="en-US" sz="2800" dirty="0" smtClean="0"/>
          </a:p>
          <a:p>
            <a:pPr>
              <a:spcBef>
                <a:spcPts val="300"/>
              </a:spcBef>
              <a:spcAft>
                <a:spcPts val="300"/>
              </a:spcAft>
            </a:pPr>
            <a:endParaRPr lang="en-US" sz="3200" dirty="0" smtClean="0">
              <a:solidFill>
                <a:schemeClr val="tx2">
                  <a:lumMod val="75000"/>
                </a:schemeClr>
              </a:solidFill>
            </a:endParaRP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&lt;exception&gt;</a:t>
            </a:r>
          </a:p>
          <a:p>
            <a:pPr lvl="1"/>
            <a:r>
              <a:rPr lang="en-US" sz="2800" dirty="0" smtClean="0"/>
              <a:t>Lets </a:t>
            </a:r>
            <a:r>
              <a:rPr lang="en-US" sz="2800" dirty="0"/>
              <a:t>you specify which exceptions can be </a:t>
            </a:r>
            <a:r>
              <a:rPr lang="en-US" sz="2800" dirty="0" smtClean="0"/>
              <a:t>thrown</a:t>
            </a:r>
          </a:p>
          <a:p>
            <a:pPr lvl="1"/>
            <a:endParaRPr lang="en-US" sz="2800" dirty="0" smtClean="0"/>
          </a:p>
          <a:p>
            <a:r>
              <a:rPr lang="en-US" sz="3200" dirty="0" smtClean="0"/>
              <a:t>All tags</a:t>
            </a:r>
            <a:r>
              <a:rPr lang="en-US" sz="3200" dirty="0"/>
              <a:t>: </a:t>
            </a:r>
            <a:r>
              <a:rPr lang="en-US" sz="3200" dirty="0">
                <a:hlinkClick r:id="rId2"/>
              </a:rPr>
              <a:t>http://msdn.microsoft.com/en-us/library/5ast78ax.aspx</a:t>
            </a:r>
            <a:endParaRPr lang="en-US" sz="3200" dirty="0"/>
          </a:p>
          <a:p>
            <a:endParaRPr lang="en-US" sz="32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XML Documentation Tags (2)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020081" y="3204416"/>
            <a:ext cx="6602280" cy="45318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see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cref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="GetConfigurationSettings"/&gt;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989012" y="5257800"/>
            <a:ext cx="10103268" cy="45318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r>
              <a:rPr lang="fr-FR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&lt;exception cref="type"&gt;description&lt;/exception&gt;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1020081" y="3753923"/>
            <a:ext cx="6602280" cy="45318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&lt;seealso cref="TestClass.Main"/&gt;</a:t>
            </a:r>
          </a:p>
        </p:txBody>
      </p:sp>
    </p:spTree>
    <p:extLst>
      <p:ext uri="{BB962C8B-B14F-4D97-AF65-F5344CB8AC3E}">
        <p14:creationId xmlns:p14="http://schemas.microsoft.com/office/powerpoint/2010/main" val="4057817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XML </a:t>
            </a:r>
            <a:r>
              <a:rPr lang="en-US" dirty="0" smtClean="0"/>
              <a:t>Documentation Example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60412" y="1035382"/>
            <a:ext cx="10563648" cy="544161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ts val="2200"/>
              </a:lnSpc>
            </a:pP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/// </a:t>
            </a: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&lt;summary&gt; </a:t>
            </a:r>
          </a:p>
          <a:p>
            <a:pPr>
              <a:lnSpc>
                <a:spcPts val="2200"/>
              </a:lnSpc>
            </a:pP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/// </a:t>
            </a: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The GetZero method. </a:t>
            </a: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Always returns zero.</a:t>
            </a:r>
            <a:endParaRPr lang="en-US" sz="1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lnSpc>
                <a:spcPts val="2200"/>
              </a:lnSpc>
            </a:pP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/// </a:t>
            </a: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&lt;/summary&gt; </a:t>
            </a:r>
          </a:p>
          <a:p>
            <a:pPr>
              <a:lnSpc>
                <a:spcPts val="2200"/>
              </a:lnSpc>
            </a:pP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/// </a:t>
            </a: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&lt;example&gt;  </a:t>
            </a:r>
          </a:p>
          <a:p>
            <a:pPr>
              <a:lnSpc>
                <a:spcPts val="2200"/>
              </a:lnSpc>
            </a:pP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/// </a:t>
            </a: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 sample shows how to call the &lt;see cref="GetZero"/&gt; method.</a:t>
            </a:r>
          </a:p>
          <a:p>
            <a:pPr>
              <a:lnSpc>
                <a:spcPts val="2200"/>
              </a:lnSpc>
            </a:pP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/// </a:t>
            </a: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&lt;code&gt; </a:t>
            </a:r>
          </a:p>
          <a:p>
            <a:pPr>
              <a:lnSpc>
                <a:spcPts val="2200"/>
              </a:lnSpc>
            </a:pP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/// </a:t>
            </a: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 TestClass  </a:t>
            </a:r>
          </a:p>
          <a:p>
            <a:pPr>
              <a:lnSpc>
                <a:spcPts val="2200"/>
              </a:lnSpc>
            </a:pP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/// </a:t>
            </a: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 </a:t>
            </a:r>
          </a:p>
          <a:p>
            <a:pPr>
              <a:lnSpc>
                <a:spcPts val="2200"/>
              </a:lnSpc>
            </a:pP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///     </a:t>
            </a: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</a:t>
            </a: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Main</a:t>
            </a: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 </a:t>
            </a:r>
          </a:p>
          <a:p>
            <a:pPr>
              <a:lnSpc>
                <a:spcPts val="2200"/>
              </a:lnSpc>
            </a:pP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///     </a:t>
            </a: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 </a:t>
            </a:r>
          </a:p>
          <a:p>
            <a:pPr>
              <a:lnSpc>
                <a:spcPts val="2200"/>
              </a:lnSpc>
            </a:pP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///         </a:t>
            </a: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return GetZero(); </a:t>
            </a:r>
          </a:p>
          <a:p>
            <a:pPr>
              <a:lnSpc>
                <a:spcPts val="2200"/>
              </a:lnSpc>
            </a:pP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///     </a:t>
            </a: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 </a:t>
            </a:r>
          </a:p>
          <a:p>
            <a:pPr>
              <a:lnSpc>
                <a:spcPts val="2200"/>
              </a:lnSpc>
            </a:pP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/// </a:t>
            </a: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 </a:t>
            </a:r>
          </a:p>
          <a:p>
            <a:pPr>
              <a:lnSpc>
                <a:spcPts val="2200"/>
              </a:lnSpc>
            </a:pP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/// </a:t>
            </a: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&lt;/code&gt; </a:t>
            </a:r>
          </a:p>
          <a:p>
            <a:pPr>
              <a:lnSpc>
                <a:spcPts val="2200"/>
              </a:lnSpc>
            </a:pP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/// </a:t>
            </a: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&lt;/example</a:t>
            </a: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endParaRPr lang="en-US" sz="1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lnSpc>
                <a:spcPts val="2200"/>
              </a:lnSpc>
            </a:pP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</a:t>
            </a: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int GetZero()</a:t>
            </a:r>
          </a:p>
          <a:p>
            <a:pPr>
              <a:lnSpc>
                <a:spcPts val="2200"/>
              </a:lnSpc>
            </a:pP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endParaRPr lang="en-US" sz="1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lnSpc>
                <a:spcPts val="2200"/>
              </a:lnSpc>
            </a:pP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return </a:t>
            </a: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0;</a:t>
            </a:r>
          </a:p>
          <a:p>
            <a:pPr>
              <a:lnSpc>
                <a:spcPts val="2200"/>
              </a:lnSpc>
            </a:pP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972222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Visual Studio will use the XML documentation for autocomplete</a:t>
            </a:r>
          </a:p>
          <a:p>
            <a:pPr lvl="1"/>
            <a:r>
              <a:rPr lang="en-US" dirty="0" smtClean="0"/>
              <a:t>Automatically, just use XML docs</a:t>
            </a:r>
          </a:p>
          <a:p>
            <a:r>
              <a:rPr lang="en-US" dirty="0" smtClean="0"/>
              <a:t>Compiling the XML documentation:</a:t>
            </a:r>
          </a:p>
          <a:p>
            <a:pPr lvl="1"/>
            <a:r>
              <a:rPr lang="en-US" dirty="0" smtClean="0"/>
              <a:t>Compile </a:t>
            </a:r>
            <a:r>
              <a:rPr lang="en-US" dirty="0"/>
              <a:t>with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/doc </a:t>
            </a:r>
            <a:r>
              <a:rPr lang="en-US" dirty="0" smtClean="0"/>
              <a:t>the code to extract the XML doc into an external XML file</a:t>
            </a:r>
          </a:p>
          <a:p>
            <a:pPr lvl="1"/>
            <a:r>
              <a:rPr lang="en-US" dirty="0" smtClean="0"/>
              <a:t>Use </a:t>
            </a:r>
            <a:r>
              <a:rPr lang="en-US" dirty="0" smtClean="0">
                <a:hlinkClick r:id="rId2"/>
              </a:rPr>
              <a:t>Sandcastle</a:t>
            </a:r>
            <a:r>
              <a:rPr lang="en-US" dirty="0" smtClean="0"/>
              <a:t> or other tool to generate CHM / PDF / HTML / other MSDN-style documentation</a:t>
            </a:r>
          </a:p>
          <a:p>
            <a:pPr lvl="2"/>
            <a:r>
              <a:rPr lang="en-US" dirty="0" smtClean="0"/>
              <a:t>Example: </a:t>
            </a:r>
            <a:r>
              <a:rPr lang="en-US" dirty="0">
                <a:hlinkClick r:id="rId3"/>
              </a:rPr>
              <a:t>http://www.ewoodruff.us/shfbdocs/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C# XML Documentation</a:t>
            </a:r>
          </a:p>
        </p:txBody>
      </p:sp>
    </p:spTree>
    <p:extLst>
      <p:ext uri="{BB962C8B-B14F-4D97-AF65-F5344CB8AC3E}">
        <p14:creationId xmlns:p14="http://schemas.microsoft.com/office/powerpoint/2010/main" val="509833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1.bp.blogspot.com/-WDaDuF-55Ts/UEeR4724BXI/AAAAAAAAA-A/yEgGwYCJ-3w/s1600/dem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7771" y="1533524"/>
            <a:ext cx="5053284" cy="273367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812589" y="5199200"/>
            <a:ext cx="10563648" cy="820600"/>
          </a:xfrm>
        </p:spPr>
        <p:txBody>
          <a:bodyPr/>
          <a:lstStyle/>
          <a:p>
            <a:r>
              <a:rPr lang="en-US" dirty="0" smtClean="0"/>
              <a:t>Demo: C# XML Documentation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7275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4803893"/>
            <a:ext cx="10820400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 smtClean="0"/>
              <a:t>Code </a:t>
            </a:r>
            <a:r>
              <a:rPr lang="en-US" dirty="0" smtClean="0"/>
              <a:t>Documentation </a:t>
            </a:r>
            <a:r>
              <a:rPr lang="en-US" smtClean="0"/>
              <a:t>and Comments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446212" y="5712544"/>
            <a:ext cx="8938472" cy="719034"/>
          </a:xfrm>
        </p:spPr>
        <p:txBody>
          <a:bodyPr/>
          <a:lstStyle/>
          <a:p>
            <a:r>
              <a:rPr lang="en-US" dirty="0" smtClean="0"/>
              <a:t>Exercises in Class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7157" y="866750"/>
            <a:ext cx="3524026" cy="363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254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2" y="1151121"/>
            <a:ext cx="11804821" cy="5570355"/>
          </a:xfrm>
        </p:spPr>
        <p:txBody>
          <a:bodyPr>
            <a:noAutofit/>
          </a:bodyPr>
          <a:lstStyle/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sz="3200" dirty="0" smtClean="0"/>
              <a:t>Writing Comments</a:t>
            </a:r>
            <a:endParaRPr lang="en-US" sz="3000" dirty="0" smtClean="0"/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dirty="0" smtClean="0"/>
              <a:t>Commenting Guidelines</a:t>
            </a:r>
          </a:p>
          <a:p>
            <a:pPr marL="761946" lvl="1" indent="-457200">
              <a:lnSpc>
                <a:spcPct val="100000"/>
              </a:lnSpc>
            </a:pPr>
            <a:r>
              <a:rPr lang="en-US" sz="3000" dirty="0" smtClean="0"/>
              <a:t>Make sure comments explain the code clearly</a:t>
            </a:r>
          </a:p>
          <a:p>
            <a:pPr marL="761946" lvl="1" indent="-457200">
              <a:lnSpc>
                <a:spcPct val="100000"/>
              </a:lnSpc>
            </a:pPr>
            <a:r>
              <a:rPr lang="en-US" sz="3000" dirty="0" smtClean="0"/>
              <a:t>Make sure comments don’t repeat the code</a:t>
            </a:r>
            <a:endParaRPr lang="en-US" dirty="0" smtClean="0"/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Self-documenting </a:t>
            </a:r>
            <a:r>
              <a:rPr lang="en-US" dirty="0" smtClean="0"/>
              <a:t>Code</a:t>
            </a:r>
            <a:endParaRPr lang="en-US" dirty="0"/>
          </a:p>
          <a:p>
            <a:pPr marL="761946" lvl="1" indent="-457200">
              <a:lnSpc>
                <a:spcPct val="100000"/>
              </a:lnSpc>
            </a:pPr>
            <a:r>
              <a:rPr lang="en-US" sz="3000" dirty="0" smtClean="0"/>
              <a:t>Self-documenting code is not an excuse to skip</a:t>
            </a:r>
            <a:br>
              <a:rPr lang="en-US" sz="3000" dirty="0" smtClean="0"/>
            </a:br>
            <a:r>
              <a:rPr lang="en-US" sz="3000" dirty="0" smtClean="0"/>
              <a:t>writing comments where needed</a:t>
            </a:r>
            <a:endParaRPr lang="en-US" dirty="0" smtClean="0"/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dirty="0" smtClean="0"/>
              <a:t>XML Documentation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pic>
        <p:nvPicPr>
          <p:cNvPr id="7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1587" y="1295400"/>
            <a:ext cx="3594991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7015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</a:t>
            </a:r>
            <a:r>
              <a:rPr lang="en-US" dirty="0" smtClean="0">
                <a:hlinkClick r:id="rId3"/>
              </a:rPr>
              <a:t>://softuni.org/courses/high-quality-code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88815" y="117000"/>
            <a:ext cx="9531686" cy="1008000"/>
          </a:xfrm>
        </p:spPr>
        <p:txBody>
          <a:bodyPr>
            <a:normAutofit/>
          </a:bodyPr>
          <a:lstStyle/>
          <a:p>
            <a:r>
              <a:rPr lang="en-US" dirty="0" smtClean="0"/>
              <a:t>Code Documentation </a:t>
            </a:r>
            <a:r>
              <a:rPr lang="en-US" smtClean="0"/>
              <a:t>and Comments</a:t>
            </a:r>
            <a:endParaRPr lang="en-US" dirty="0"/>
          </a:p>
        </p:txBody>
      </p:sp>
      <p:pic>
        <p:nvPicPr>
          <p:cNvPr id="4" name="Picture 3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0297" y="1371600"/>
            <a:ext cx="2203729" cy="784654"/>
          </a:xfrm>
          <a:prstGeom prst="roundRect">
            <a:avLst>
              <a:gd name="adj" fmla="val 3159"/>
            </a:avLst>
          </a:prstGeom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hlinkClick r:id="rId6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12" y="1371600"/>
            <a:ext cx="1710402" cy="784860"/>
          </a:xfrm>
          <a:prstGeom prst="roundRect">
            <a:avLst>
              <a:gd name="adj" fmla="val 3159"/>
            </a:avLst>
          </a:prstGeom>
        </p:spPr>
      </p:pic>
      <p:pic>
        <p:nvPicPr>
          <p:cNvPr id="6" name="Picture 5">
            <a:hlinkClick r:id="rId8"/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2052" y="1371600"/>
            <a:ext cx="2372207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7" name="Picture 6">
            <a:hlinkClick r:id="rId10"/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9561" y="1371600"/>
            <a:ext cx="1991815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8" name="Picture 7">
            <a:hlinkClick r:id="rId12"/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0064" y="1371600"/>
            <a:ext cx="2043459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9" name="Picture 8">
            <a:hlinkClick r:id="rId14"/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938" y="5463746"/>
            <a:ext cx="3096656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10" name="Picture 9">
            <a:hlinkClick r:id="rId16"/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5011" y="5570496"/>
            <a:ext cx="2947601" cy="568632"/>
          </a:xfrm>
          <a:prstGeom prst="roundRect">
            <a:avLst>
              <a:gd name="adj" fmla="val 3159"/>
            </a:avLst>
          </a:prstGeom>
        </p:spPr>
      </p:pic>
      <p:pic>
        <p:nvPicPr>
          <p:cNvPr id="11" name="Picture 10">
            <a:hlinkClick r:id="rId18"/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9535" y="5463746"/>
            <a:ext cx="1451877" cy="784654"/>
          </a:xfrm>
          <a:prstGeom prst="roundRect">
            <a:avLst>
              <a:gd name="adj" fmla="val 2953"/>
            </a:avLst>
          </a:prstGeom>
        </p:spPr>
      </p:pic>
      <p:pic>
        <p:nvPicPr>
          <p:cNvPr id="12" name="Picture 11">
            <a:hlinkClick r:id="rId20"/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9214" y="5461225"/>
            <a:ext cx="2551399" cy="787175"/>
          </a:xfrm>
          <a:prstGeom prst="roundRect">
            <a:avLst>
              <a:gd name="adj" fmla="val 2953"/>
            </a:avLst>
          </a:prstGeom>
        </p:spPr>
      </p:pic>
    </p:spTree>
    <p:extLst>
      <p:ext uri="{BB962C8B-B14F-4D97-AF65-F5344CB8AC3E}">
        <p14:creationId xmlns:p14="http://schemas.microsoft.com/office/powerpoint/2010/main" val="1754361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License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</a:t>
            </a:r>
            <a:r>
              <a:rPr lang="en-US" dirty="0" smtClean="0"/>
              <a:t>course (slides, examples, demos, videos, homework, etc.)</a:t>
            </a:r>
            <a:br>
              <a:rPr lang="en-US" dirty="0" smtClean="0"/>
            </a:br>
            <a:r>
              <a:rPr lang="en-US" dirty="0" smtClean="0"/>
              <a:t>is </a:t>
            </a:r>
            <a:r>
              <a:rPr lang="en-US" dirty="0"/>
              <a:t>licensed </a:t>
            </a:r>
            <a:r>
              <a:rPr lang="en-US" dirty="0" smtClean="0"/>
              <a:t>under </a:t>
            </a:r>
            <a:r>
              <a:rPr lang="en-US" dirty="0"/>
              <a:t>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4.0 International</a:t>
            </a:r>
            <a:r>
              <a:rPr lang="en-US" dirty="0"/>
              <a:t>" </a:t>
            </a:r>
            <a:r>
              <a:rPr lang="en-US" dirty="0" smtClean="0"/>
              <a:t>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38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88815" y="4724400"/>
            <a:ext cx="11804822" cy="1997079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2400" dirty="0" smtClean="0"/>
              <a:t>Attribution: this work may contain portions from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5"/>
              </a:rPr>
              <a:t>Fundamentals of Computer Programming with C#</a:t>
            </a:r>
            <a:r>
              <a:rPr lang="en-US" sz="2000" dirty="0"/>
              <a:t>" </a:t>
            </a:r>
            <a:r>
              <a:rPr lang="en-US" sz="2000" dirty="0" smtClean="0"/>
              <a:t>book by Svetlin Nakov &amp; Co. under </a:t>
            </a:r>
            <a:r>
              <a:rPr lang="en-US" sz="2000" dirty="0" smtClean="0">
                <a:hlinkClick r:id="rId6"/>
              </a:rPr>
              <a:t>CC-BY-SA</a:t>
            </a:r>
            <a:r>
              <a:rPr lang="en-US" sz="2000" dirty="0" smtClean="0"/>
              <a:t> license</a:t>
            </a:r>
          </a:p>
          <a:p>
            <a:pPr lvl="1"/>
            <a:r>
              <a:rPr lang="en-US" sz="2000" dirty="0" smtClean="0"/>
              <a:t>"</a:t>
            </a:r>
            <a:r>
              <a:rPr lang="en-US" sz="2000" dirty="0" smtClean="0">
                <a:hlinkClick r:id="rId7"/>
              </a:rPr>
              <a:t>C# Part I</a:t>
            </a:r>
            <a:r>
              <a:rPr lang="en-US" sz="2000" dirty="0" smtClean="0"/>
              <a:t>" course by </a:t>
            </a:r>
            <a:r>
              <a:rPr lang="en-US" sz="2000" noProof="1" smtClean="0"/>
              <a:t>Telerik Academy</a:t>
            </a:r>
            <a:r>
              <a:rPr lang="en-US" sz="2000" dirty="0" smtClean="0"/>
              <a:t> under </a:t>
            </a:r>
            <a:r>
              <a:rPr lang="en-US" sz="2000" dirty="0" smtClean="0">
                <a:hlinkClick r:id="rId8"/>
              </a:rPr>
              <a:t>CC-BY-NC-SA</a:t>
            </a:r>
            <a:r>
              <a:rPr lang="en-US" sz="2000" dirty="0" smtClean="0"/>
              <a:t> license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75146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Software University Foundation 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University </a:t>
            </a:r>
            <a:r>
              <a:rPr lang="en-US" dirty="0"/>
              <a:t>@ </a:t>
            </a:r>
            <a:r>
              <a:rPr lang="en-US" dirty="0" smtClean="0"/>
              <a:t>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</a:t>
            </a:r>
            <a:r>
              <a:rPr lang="en-US" dirty="0"/>
              <a:t>University @ </a:t>
            </a:r>
            <a:r>
              <a:rPr lang="en-US" dirty="0" smtClean="0"/>
              <a:t>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 smtClean="0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descr="http://softuni.bg" title="Software University">
            <a:hlinkClick r:id="rId4" tooltip="Software University"/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6400" y="1594686"/>
            <a:ext cx="1701050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descr="http://softuni.org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descr="http://www.facebook.com/SoftwareUniversity" title="Software University @ Facebook">
            <a:hlinkClick r:id="rId10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http://www.youtube.com/SoftwareUniversity" title="Software University Videos @ YouTube">
            <a:hlinkClick r:id="rId6" tooltip="Software University YouTube Video Channel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7" tooltip="Software University Discussion Forum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4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762304" y="3093954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602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Consists of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documents</a:t>
            </a:r>
            <a:r>
              <a:rPr lang="en-US" dirty="0" smtClean="0"/>
              <a:t> and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information</a:t>
            </a:r>
          </a:p>
          <a:p>
            <a:pPr lvl="1"/>
            <a:r>
              <a:rPr lang="en-US" dirty="0" smtClean="0"/>
              <a:t>Both inside the source-code and outside</a:t>
            </a:r>
          </a:p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External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smtClean="0"/>
              <a:t>documentation</a:t>
            </a:r>
          </a:p>
          <a:p>
            <a:pPr lvl="1"/>
            <a:r>
              <a:rPr lang="en-US" dirty="0" smtClean="0"/>
              <a:t>At a higher level than the code</a:t>
            </a:r>
          </a:p>
          <a:p>
            <a:pPr lvl="1"/>
            <a:r>
              <a:rPr lang="en-US" dirty="0" smtClean="0"/>
              <a:t>Problem definition, requirements</a:t>
            </a:r>
            <a:r>
              <a:rPr lang="en-US" dirty="0"/>
              <a:t>, </a:t>
            </a:r>
            <a:r>
              <a:rPr lang="en-US" dirty="0" smtClean="0"/>
              <a:t>architecture, design, project plans, </a:t>
            </a:r>
            <a:r>
              <a:rPr lang="en-US" smtClean="0"/>
              <a:t>test plans, </a:t>
            </a:r>
            <a:r>
              <a:rPr lang="en-US" dirty="0" smtClean="0"/>
              <a:t>etc.</a:t>
            </a:r>
          </a:p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Internal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documentation</a:t>
            </a:r>
          </a:p>
          <a:p>
            <a:pPr lvl="1"/>
            <a:r>
              <a:rPr lang="en-US" dirty="0" smtClean="0"/>
              <a:t>Lower-level – explains a class, method </a:t>
            </a:r>
            <a:br>
              <a:rPr lang="en-US" dirty="0" smtClean="0"/>
            </a:br>
            <a:r>
              <a:rPr lang="en-US" dirty="0" smtClean="0"/>
              <a:t>or a piece of code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 smtClean="0"/>
              <a:t>What is Project Documentation?</a:t>
            </a:r>
            <a:endParaRPr lang="en-US" sz="3800" dirty="0"/>
          </a:p>
        </p:txBody>
      </p:sp>
      <p:pic>
        <p:nvPicPr>
          <p:cNvPr id="1026" name="Picture 2" descr="documentation, product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5212" y="4382006"/>
            <a:ext cx="2792599" cy="2094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4631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Main contributor to code-level documentation</a:t>
            </a:r>
          </a:p>
          <a:p>
            <a:pPr lvl="1"/>
            <a:r>
              <a:rPr lang="en-US" dirty="0" smtClean="0"/>
              <a:t>Program structure</a:t>
            </a:r>
          </a:p>
          <a:p>
            <a:pPr lvl="1"/>
            <a:r>
              <a:rPr lang="en-US" dirty="0" smtClean="0"/>
              <a:t>Straightforward</a:t>
            </a:r>
            <a:r>
              <a:rPr lang="en-US" dirty="0"/>
              <a:t>, </a:t>
            </a:r>
            <a:r>
              <a:rPr lang="en-US" dirty="0" smtClean="0"/>
              <a:t>easy to read and understand code</a:t>
            </a:r>
          </a:p>
          <a:p>
            <a:pPr lvl="1"/>
            <a:r>
              <a:rPr lang="en-US" dirty="0" smtClean="0"/>
              <a:t>Good naming approach</a:t>
            </a:r>
          </a:p>
          <a:p>
            <a:pPr lvl="1"/>
            <a:r>
              <a:rPr lang="en-US" dirty="0" smtClean="0"/>
              <a:t>Clear layout and formatting</a:t>
            </a:r>
          </a:p>
          <a:p>
            <a:pPr lvl="1"/>
            <a:r>
              <a:rPr lang="en-US" dirty="0" smtClean="0"/>
              <a:t>Clear abstractions</a:t>
            </a:r>
          </a:p>
          <a:p>
            <a:pPr lvl="1"/>
            <a:r>
              <a:rPr lang="en-US" dirty="0" smtClean="0"/>
              <a:t>Minimized complexity</a:t>
            </a:r>
          </a:p>
          <a:p>
            <a:pPr lvl="1"/>
            <a:r>
              <a:rPr lang="en-US" dirty="0"/>
              <a:t>Loose coupling and strong </a:t>
            </a:r>
            <a:r>
              <a:rPr lang="en-US" dirty="0" smtClean="0"/>
              <a:t>cohesion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Programming Style</a:t>
            </a:r>
            <a:endParaRPr lang="en-US" dirty="0"/>
          </a:p>
        </p:txBody>
      </p:sp>
      <p:pic>
        <p:nvPicPr>
          <p:cNvPr id="2050" name="Picture 2" descr="screen, style, styling, wallpaper icon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719589" y="3276600"/>
            <a:ext cx="3758221" cy="2209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6549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Bad Comments – Example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07868" y="997090"/>
            <a:ext cx="11173090" cy="563231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static List&lt;int&gt; FindPrimes(int start, int end)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8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Create new list of integers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List&lt;int&gt; primesList = new List&lt;int&gt;();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8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Perform a loop from start to end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for (int num = start; num &lt;= end; num++)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18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Declare boolean variable, initially true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bool prime = true;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18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Perform loop from 2 to sqrt(num)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for (int div = 2; div &lt;= Math.Sqrt(num); div++)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{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// Check if div divides num with no remainder 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if (num % div == 0)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{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   </a:t>
            </a:r>
            <a:r>
              <a:rPr lang="en-US" sz="18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We found a divider -&gt; the number is not prime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   prime = false;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   </a:t>
            </a:r>
            <a:r>
              <a:rPr lang="en-US" sz="18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Exit from the loop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   break;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901129" y="6172200"/>
            <a:ext cx="2803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i="1" dirty="0" smtClean="0"/>
              <a:t>(continues on the next slide)</a:t>
            </a:r>
            <a:endParaRPr lang="en-US" sz="1800" i="1" dirty="0"/>
          </a:p>
        </p:txBody>
      </p:sp>
      <p:pic>
        <p:nvPicPr>
          <p:cNvPr id="7" name="Picture 6" descr="approve, block, cancel, delete, reject icon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599612" y="1206872"/>
            <a:ext cx="1822349" cy="1688727"/>
          </a:xfrm>
          <a:prstGeom prst="rect">
            <a:avLst/>
          </a:prstGeom>
          <a:noFill/>
          <a:effectLst>
            <a:outerShdw blurRad="101600" sx="102000" sy="102000" algn="ctr" rotWithShape="0">
              <a:srgbClr val="FF3300">
                <a:alpha val="69804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9422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Bad Comments – Example (2)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08012" y="1219200"/>
            <a:ext cx="10766795" cy="402161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</a:t>
            </a:r>
            <a:r>
              <a:rPr lang="en-US" sz="18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Continue with the next loop value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}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1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18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Check if the number is prime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if (prime)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{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</a:t>
            </a:r>
            <a:r>
              <a:rPr lang="en-US" sz="18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Add the number to the list of primes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primesList.Add(num);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}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1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8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Return the list of primes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return primesList;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7" name="Picture 6" descr="approve, block, cancel, delete, reject icon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447212" y="1477407"/>
            <a:ext cx="1822349" cy="1752600"/>
          </a:xfrm>
          <a:prstGeom prst="rect">
            <a:avLst/>
          </a:prstGeom>
          <a:noFill/>
          <a:effectLst>
            <a:outerShdw blurRad="101600" sx="102000" sy="102000" algn="ctr" rotWithShape="0">
              <a:srgbClr val="FF3300">
                <a:alpha val="69804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871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Self-Documenting Code – Example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11015" y="1316321"/>
            <a:ext cx="10766795" cy="483209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static List&lt;int&gt; FindPrimes(int start, int end)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List&lt;int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 primesList = new List&lt;int&gt;();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for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(int num = start; num &lt;= end; num++)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{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bool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isPrime = IsPrime(num);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if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(isPrime)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primesList.Add(num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return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primesList;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674029" y="5802868"/>
            <a:ext cx="2803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i="1" dirty="0" smtClean="0"/>
              <a:t>(continues on the next slide)</a:t>
            </a:r>
            <a:endParaRPr lang="en-US" sz="1800" i="1" dirty="0"/>
          </a:p>
        </p:txBody>
      </p:sp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5688118" y="3856383"/>
            <a:ext cx="4164515" cy="896699"/>
          </a:xfrm>
          <a:prstGeom prst="wedgeRoundRectCallout">
            <a:avLst>
              <a:gd name="adj1" fmla="val -55343"/>
              <a:gd name="adj2" fmla="val -106524"/>
              <a:gd name="adj3" fmla="val 16667"/>
            </a:avLst>
          </a:prstGeom>
          <a:solidFill>
            <a:srgbClr val="663606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28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Good code does not need comments. It is self-explainatory</a:t>
            </a:r>
          </a:p>
        </p:txBody>
      </p:sp>
      <p:pic>
        <p:nvPicPr>
          <p:cNvPr id="8" name="Picture 2" descr="haken, installed, ok, package, richtig, right, tick, updated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92166" y="1469571"/>
            <a:ext cx="1552622" cy="1426030"/>
          </a:xfrm>
          <a:prstGeom prst="rect">
            <a:avLst/>
          </a:prstGeom>
          <a:noFill/>
          <a:effectLst>
            <a:outerShdw blurRad="101600" sx="102000" sy="102000" algn="ctr" rotWithShape="0">
              <a:schemeClr val="tx2">
                <a:lumMod val="60000"/>
                <a:lumOff val="40000"/>
                <a:alpha val="7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2405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Self-Documenting Code – Example (2)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11015" y="1295401"/>
            <a:ext cx="10766795" cy="517064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private static bool 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IsPrime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(int num)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bool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isPrime = true;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int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maxDivider = Math.Sqrt(num);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for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(int div = 2; div &lt;= maxDivider; div++)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{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if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(num % div == 0)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</a:t>
            </a:r>
            <a:r>
              <a:rPr lang="en-US" sz="2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We found a divider -&gt; the number is not prime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isPrime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false;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break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return isPrime;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AutoShape 7"/>
          <p:cNvSpPr>
            <a:spLocks noChangeArrowheads="1"/>
          </p:cNvSpPr>
          <p:nvPr/>
        </p:nvSpPr>
        <p:spPr bwMode="auto">
          <a:xfrm>
            <a:off x="6551612" y="1115895"/>
            <a:ext cx="3352800" cy="1293971"/>
          </a:xfrm>
          <a:prstGeom prst="wedgeRoundRectCallout">
            <a:avLst>
              <a:gd name="adj1" fmla="val -65550"/>
              <a:gd name="adj2" fmla="val -21666"/>
              <a:gd name="adj3" fmla="val 16667"/>
            </a:avLst>
          </a:prstGeom>
          <a:solidFill>
            <a:srgbClr val="663606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28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Good methods have good names and are easy to read and understand</a:t>
            </a:r>
          </a:p>
        </p:txBody>
      </p:sp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4946455" y="4800600"/>
            <a:ext cx="4471220" cy="896699"/>
          </a:xfrm>
          <a:prstGeom prst="wedgeRoundRectCallout">
            <a:avLst>
              <a:gd name="adj1" fmla="val -39601"/>
              <a:gd name="adj2" fmla="val -95005"/>
              <a:gd name="adj3" fmla="val 16667"/>
            </a:avLst>
          </a:prstGeom>
          <a:solidFill>
            <a:srgbClr val="663606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28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This comment explains non-obvious details. It does not repeat the code</a:t>
            </a:r>
          </a:p>
        </p:txBody>
      </p:sp>
      <p:pic>
        <p:nvPicPr>
          <p:cNvPr id="8" name="Picture 2" descr="haken, installed, ok, package, richtig, right, tick, updated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599612" y="2589373"/>
            <a:ext cx="1552622" cy="1481040"/>
          </a:xfrm>
          <a:prstGeom prst="rect">
            <a:avLst/>
          </a:prstGeom>
          <a:noFill/>
          <a:effectLst>
            <a:outerShdw blurRad="101600" sx="102000" sy="102000" algn="ctr" rotWithShape="0">
              <a:schemeClr val="tx2">
                <a:lumMod val="60000"/>
                <a:lumOff val="40000"/>
                <a:alpha val="7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198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0</TotalTime>
  <Words>2340</Words>
  <Application>Microsoft Office PowerPoint</Application>
  <PresentationFormat>Custom</PresentationFormat>
  <Paragraphs>467</Paragraphs>
  <Slides>39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5" baseType="lpstr">
      <vt:lpstr>Arial</vt:lpstr>
      <vt:lpstr>Calibri</vt:lpstr>
      <vt:lpstr>Consolas</vt:lpstr>
      <vt:lpstr>Wingdings</vt:lpstr>
      <vt:lpstr>Wingdings 2</vt:lpstr>
      <vt:lpstr>SoftUni 16x9</vt:lpstr>
      <vt:lpstr>Code Documentation and Comments</vt:lpstr>
      <vt:lpstr>Table of Contents</vt:lpstr>
      <vt:lpstr>Comments and Code Documentation</vt:lpstr>
      <vt:lpstr>What is Project Documentation?</vt:lpstr>
      <vt:lpstr>Programming Style</vt:lpstr>
      <vt:lpstr>Bad Comments – Example</vt:lpstr>
      <vt:lpstr>Bad Comments – Example (2)</vt:lpstr>
      <vt:lpstr>Self-Documenting Code – Example</vt:lpstr>
      <vt:lpstr>Self-Documenting Code – Example (2)</vt:lpstr>
      <vt:lpstr>Bad Programming Style – Example</vt:lpstr>
      <vt:lpstr>Good Programming Style – Example</vt:lpstr>
      <vt:lpstr>Self-Documenting Code</vt:lpstr>
      <vt:lpstr>Self-Documenting Code Checklist</vt:lpstr>
      <vt:lpstr>Self-Documenting Code Checklist (2)</vt:lpstr>
      <vt:lpstr>Self-Documenting Code Checklist (3)</vt:lpstr>
      <vt:lpstr>To Comment or Not to Comment?</vt:lpstr>
      <vt:lpstr>Effective Comments</vt:lpstr>
      <vt:lpstr>Effective Comments – Mistakes</vt:lpstr>
      <vt:lpstr>Effective Comments – Mistakes (2)</vt:lpstr>
      <vt:lpstr>Effective Comments – Mistakes (3)</vt:lpstr>
      <vt:lpstr>Key Points for Effective Comments</vt:lpstr>
      <vt:lpstr>Key Points for Effective Comments (2)</vt:lpstr>
      <vt:lpstr>Key Points for Effective Comments (3)</vt:lpstr>
      <vt:lpstr>Key Points for Effective Comments (4)</vt:lpstr>
      <vt:lpstr>Guidelines for Effective Comments (5)</vt:lpstr>
      <vt:lpstr>Guidelines for Higher-Level Documentation </vt:lpstr>
      <vt:lpstr>Documentation Excuses and Pitfalls</vt:lpstr>
      <vt:lpstr>C# XML Documentation</vt:lpstr>
      <vt:lpstr>C# XML Documentation</vt:lpstr>
      <vt:lpstr>XML Documentation Tags</vt:lpstr>
      <vt:lpstr>XML Documentation Tags (2)</vt:lpstr>
      <vt:lpstr>XML Documentation Example</vt:lpstr>
      <vt:lpstr>C# XML Documentation</vt:lpstr>
      <vt:lpstr>Demo: C# XML Documentation</vt:lpstr>
      <vt:lpstr>Code Documentation and Comments</vt:lpstr>
      <vt:lpstr>Summary</vt:lpstr>
      <vt:lpstr>Code Documentation and Comments</vt:lpstr>
      <vt:lpstr>License</vt:lpstr>
      <vt:lpstr>Free Trainings @ Software University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Code Documentation</dc:title>
  <dc:subject>C# Basics Course</dc:subject>
  <dc:creator/>
  <cp:keywords>quality code, programming, course, SoftUni, Software University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2015-07-13T07:19:12Z</dcterms:modified>
  <cp:category>programming, quality code, software engineering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